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79" r:id="rId8"/>
    <p:sldId id="280" r:id="rId9"/>
    <p:sldId id="281" r:id="rId10"/>
    <p:sldId id="282" r:id="rId11"/>
    <p:sldId id="283" r:id="rId12"/>
    <p:sldId id="287" r:id="rId13"/>
    <p:sldId id="288" r:id="rId14"/>
    <p:sldId id="284" r:id="rId15"/>
    <p:sldId id="289" r:id="rId16"/>
    <p:sldId id="285" r:id="rId17"/>
    <p:sldId id="286" r:id="rId18"/>
    <p:sldId id="290" r:id="rId19"/>
    <p:sldId id="27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afJ+wva1IifSvM7FOOPDgJpRN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FC0688-BCAB-4144-851D-763B1D14FEC0}">
  <a:tblStyle styleId="{53FC0688-BCAB-4144-851D-763B1D14FEC0}"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DF225BE-0471-41AE-8FCA-630A9FEA6E5A}" styleName="Table_1">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39" autoAdjust="0"/>
  </p:normalViewPr>
  <p:slideViewPr>
    <p:cSldViewPr snapToGrid="0">
      <p:cViewPr varScale="1">
        <p:scale>
          <a:sx n="69" d="100"/>
          <a:sy n="69" d="100"/>
        </p:scale>
        <p:origin x="117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49078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openstack.org/keystone/latest/admin/service-api-protection.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52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579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423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7291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791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3910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397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75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6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50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28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2f17927fd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b2f17927f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45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2f17927fd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b2f17927fd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b2f17927fd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86184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Hình 1: </a:t>
            </a:r>
            <a:r>
              <a:rPr lang="vi-VN" sz="1200" b="0" i="0" u="none" strike="noStrike" cap="none" dirty="0" smtClean="0">
                <a:solidFill>
                  <a:schemeClr val="dk1"/>
                </a:solidFill>
                <a:effectLst/>
                <a:latin typeface="Calibri"/>
                <a:ea typeface="Calibri"/>
                <a:cs typeface="Calibri"/>
                <a:sym typeface="Calibri"/>
              </a:rPr>
              <a:t>Người dùng chưa đăng nhập, thiếu thông tin xác thực danh tính</a:t>
            </a:r>
          </a:p>
          <a:p>
            <a:r>
              <a:rPr lang="vi-VN" sz="1200" b="0" i="0" u="none" strike="noStrike" cap="none" dirty="0" smtClean="0">
                <a:solidFill>
                  <a:schemeClr val="dk1"/>
                </a:solidFill>
                <a:effectLst/>
                <a:latin typeface="Calibri"/>
                <a:cs typeface="Calibri"/>
                <a:sym typeface="Calibri"/>
              </a:rPr>
              <a:t>Hình 2: </a:t>
            </a:r>
            <a:r>
              <a:rPr lang="vi-VN" sz="1200" b="0" i="0" u="none" strike="noStrike" cap="none" dirty="0" smtClean="0">
                <a:solidFill>
                  <a:schemeClr val="dk1"/>
                </a:solidFill>
                <a:effectLst/>
                <a:latin typeface="Calibri"/>
                <a:ea typeface="Calibri"/>
                <a:cs typeface="Calibri"/>
                <a:sym typeface="Calibri"/>
              </a:rPr>
              <a:t>Người dùng đã xác thực danh tính, k có quyền truy cập, sử dụng dịch vụ</a:t>
            </a:r>
          </a:p>
          <a:p>
            <a:r>
              <a:rPr lang="vi-VN" sz="1200" b="0" i="0" u="none" strike="noStrike" cap="none" dirty="0" smtClean="0">
                <a:solidFill>
                  <a:schemeClr val="dk1"/>
                </a:solidFill>
                <a:effectLst/>
                <a:latin typeface="Calibri"/>
                <a:cs typeface="Calibri"/>
                <a:sym typeface="Calibri"/>
              </a:rPr>
              <a:t>Hình 3: </a:t>
            </a:r>
            <a:r>
              <a:rPr lang="vi-VN" sz="1200" b="0" i="0" u="none" strike="noStrike" cap="none" dirty="0" smtClean="0">
                <a:solidFill>
                  <a:schemeClr val="dk1"/>
                </a:solidFill>
                <a:effectLst/>
                <a:latin typeface="Calibri"/>
                <a:ea typeface="Calibri"/>
                <a:cs typeface="Calibri"/>
                <a:sym typeface="Calibri"/>
              </a:rPr>
              <a:t>Người dùng đã xác thực danh tính, được ủy quyền truy cập, sử dụng dịch vụ</a:t>
            </a:r>
          </a:p>
          <a:p>
            <a:r>
              <a:rPr lang="vi-VN" sz="1200" b="0" i="0" u="none" strike="noStrike" cap="none" dirty="0" smtClean="0">
                <a:solidFill>
                  <a:schemeClr val="dk1"/>
                </a:solidFill>
                <a:effectLst/>
                <a:latin typeface="Calibri"/>
                <a:ea typeface="Calibri"/>
                <a:cs typeface="Calibri"/>
                <a:sym typeface="Calibri"/>
                <a:hlinkClick r:id="rId3"/>
              </a:rPr>
              <a:t>Role</a:t>
            </a:r>
            <a:r>
              <a:rPr lang="vi-VN" sz="1200" b="0" i="0" u="none" strike="noStrike" cap="none" dirty="0" smtClean="0">
                <a:solidFill>
                  <a:schemeClr val="dk1"/>
                </a:solidFill>
                <a:effectLst/>
                <a:latin typeface="Calibri"/>
                <a:ea typeface="Calibri"/>
                <a:cs typeface="Calibri"/>
                <a:sym typeface="Calibri"/>
              </a:rPr>
              <a:t> là đối tượng quản lý vai trò (chỉ định, ủy quyền cho đối tượng user), VD:openstack role add --project service --user nova admin : Cấp quyền (vai trò-role) </a:t>
            </a:r>
            <a:r>
              <a:rPr lang="vi-VN" sz="1200" b="0" i="1" u="none" strike="noStrike" cap="none" dirty="0" smtClean="0">
                <a:solidFill>
                  <a:schemeClr val="dk1"/>
                </a:solidFill>
                <a:effectLst/>
                <a:latin typeface="Calibri"/>
                <a:ea typeface="Calibri"/>
                <a:cs typeface="Calibri"/>
                <a:sym typeface="Calibri"/>
              </a:rPr>
              <a:t>admin</a:t>
            </a:r>
            <a:r>
              <a:rPr lang="vi-VN" sz="1200" b="0" i="0" u="none" strike="noStrike" cap="none" dirty="0" smtClean="0">
                <a:solidFill>
                  <a:schemeClr val="dk1"/>
                </a:solidFill>
                <a:effectLst/>
                <a:latin typeface="Calibri"/>
                <a:ea typeface="Calibri"/>
                <a:cs typeface="Calibri"/>
                <a:sym typeface="Calibri"/>
              </a:rPr>
              <a:t> cho user </a:t>
            </a:r>
            <a:r>
              <a:rPr lang="vi-VN" sz="1200" b="0" i="1" u="none" strike="noStrike" cap="none" dirty="0" smtClean="0">
                <a:solidFill>
                  <a:schemeClr val="dk1"/>
                </a:solidFill>
                <a:effectLst/>
                <a:latin typeface="Calibri"/>
                <a:ea typeface="Calibri"/>
                <a:cs typeface="Calibri"/>
                <a:sym typeface="Calibri"/>
              </a:rPr>
              <a:t>nova</a:t>
            </a:r>
            <a:r>
              <a:rPr lang="vi-VN" sz="1200" b="0" i="0" u="none" strike="noStrike" cap="none" dirty="0" smtClean="0">
                <a:solidFill>
                  <a:schemeClr val="dk1"/>
                </a:solidFill>
                <a:effectLst/>
                <a:latin typeface="Calibri"/>
                <a:ea typeface="Calibri"/>
                <a:cs typeface="Calibri"/>
                <a:sym typeface="Calibri"/>
              </a:rPr>
              <a:t> đối với project </a:t>
            </a:r>
            <a:r>
              <a:rPr lang="vi-VN" sz="1200" b="0" i="1" u="none" strike="noStrike" cap="none" dirty="0" smtClean="0">
                <a:solidFill>
                  <a:schemeClr val="dk1"/>
                </a:solidFill>
                <a:effectLst/>
                <a:latin typeface="Calibri"/>
                <a:ea typeface="Calibri"/>
                <a:cs typeface="Calibri"/>
                <a:sym typeface="Calibri"/>
              </a:rPr>
              <a:t>service</a:t>
            </a:r>
            <a:r>
              <a:rPr lang="vi-VN" sz="1200" b="0" i="0" u="none" strike="noStrike" cap="none" dirty="0" smtClean="0">
                <a:solidFill>
                  <a:schemeClr val="dk1"/>
                </a:solidFill>
                <a:effectLst/>
                <a:latin typeface="Calibri"/>
                <a:ea typeface="Calibri"/>
                <a:cs typeface="Calibri"/>
                <a:sym typeface="Calibri"/>
              </a:rPr>
              <a:t>.</a:t>
            </a:r>
          </a:p>
          <a:p>
            <a:r>
              <a:rPr lang="vi-VN" sz="1200" b="0" i="0" u="none" strike="noStrike" cap="none" dirty="0" smtClean="0">
                <a:solidFill>
                  <a:schemeClr val="dk1"/>
                </a:solidFill>
                <a:effectLst/>
                <a:latin typeface="Calibri"/>
                <a:ea typeface="Calibri"/>
                <a:cs typeface="Calibri"/>
                <a:sym typeface="Calibri"/>
              </a:rPr>
              <a:t>Có 3 role mặc định là reader(chỉ đọc), member(thêm, sửa) và admin(thêm, sửa, xóa)</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151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dirty="0" smtClean="0"/>
              <a:t>Tổ chức, vận hành và quản lý(host and manage) hệ thống OpenStack. Đây là thành phần chính của hệ thống dịch vụ hạ tầng (IaaS). Module chính được triển khai bằng Python.</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686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cap="none" dirty="0" smtClean="0">
                <a:solidFill>
                  <a:schemeClr val="dk1"/>
                </a:solidFill>
                <a:effectLst/>
                <a:latin typeface="Calibri"/>
                <a:ea typeface="Calibri"/>
                <a:cs typeface="Calibri"/>
                <a:sym typeface="Calibri"/>
              </a:rPr>
              <a:t>nova-api: Tiếp nhận và phản hồi các yêu cầu gọi API của người dùng cuối, thực thi các chính sách(policies) và bắt đầu hầu hết các hoạt động điều phối, chẳng hạn như chạy một instance</a:t>
            </a:r>
          </a:p>
          <a:p>
            <a:r>
              <a:rPr lang="vi-VN" sz="1200" b="0" i="0" u="none" strike="noStrike" cap="none" dirty="0" smtClean="0">
                <a:solidFill>
                  <a:schemeClr val="dk1"/>
                </a:solidFill>
                <a:effectLst/>
                <a:latin typeface="Calibri"/>
                <a:ea typeface="Calibri"/>
                <a:cs typeface="Calibri"/>
                <a:sym typeface="Calibri"/>
              </a:rPr>
              <a:t>nova-api-metadata: Tiếp nhận yêu cầu metadata từ instances</a:t>
            </a:r>
          </a:p>
          <a:p>
            <a:r>
              <a:rPr lang="vi-VN" sz="1200" b="0" i="0" u="none" strike="noStrike" cap="none" dirty="0" smtClean="0">
                <a:solidFill>
                  <a:schemeClr val="dk1"/>
                </a:solidFill>
                <a:effectLst/>
                <a:latin typeface="Calibri"/>
                <a:ea typeface="Calibri"/>
                <a:cs typeface="Calibri"/>
                <a:sym typeface="Calibri"/>
              </a:rPr>
              <a:t>nova-compute: daemon tạo và giám sát các máy ảo thông qua các API giám sát (hypervisor APIs)</a:t>
            </a:r>
          </a:p>
          <a:p>
            <a:r>
              <a:rPr lang="vi-VN" sz="1200" b="0" i="0" u="none" strike="noStrike" cap="none" dirty="0" smtClean="0">
                <a:solidFill>
                  <a:schemeClr val="dk1"/>
                </a:solidFill>
                <a:effectLst/>
                <a:latin typeface="Calibri"/>
                <a:ea typeface="Calibri"/>
                <a:cs typeface="Calibri"/>
                <a:sym typeface="Calibri"/>
              </a:rPr>
              <a:t>nova-scheduler: lấy yêu cầu máy ảo từ hàng đợi và chỉ định host server cho nó</a:t>
            </a:r>
          </a:p>
          <a:p>
            <a:r>
              <a:rPr lang="vi-VN" sz="1200" b="0" i="0" u="none" strike="noStrike" cap="none" dirty="0" smtClean="0">
                <a:solidFill>
                  <a:schemeClr val="dk1"/>
                </a:solidFill>
                <a:effectLst/>
                <a:latin typeface="Calibri"/>
                <a:ea typeface="Calibri"/>
                <a:cs typeface="Calibri"/>
                <a:sym typeface="Calibri"/>
              </a:rPr>
              <a:t>nova-conductor: kết nối nova-compute và database, ngăn k cho nova-compute truy cập trực tiếp vào database</a:t>
            </a:r>
          </a:p>
          <a:p>
            <a:r>
              <a:rPr lang="vi-VN" sz="1200" b="0" i="0" u="none" strike="noStrike" cap="none" dirty="0" smtClean="0">
                <a:solidFill>
                  <a:schemeClr val="dk1"/>
                </a:solidFill>
                <a:effectLst/>
                <a:latin typeface="Calibri"/>
                <a:ea typeface="Calibri"/>
                <a:cs typeface="Calibri"/>
                <a:sym typeface="Calibri"/>
              </a:rPr>
              <a:t>nova-novncproxy: cung cấp proxy để truy cập các instance đang chạy thông qua kết nối VNC. Hỗ trợ ứng dụng khách novnc dựa trên trình duyệt.</a:t>
            </a:r>
          </a:p>
          <a:p>
            <a:r>
              <a:rPr lang="vi-VN" sz="1200" b="0" i="0" u="none" strike="noStrike" cap="none" dirty="0" smtClean="0">
                <a:solidFill>
                  <a:schemeClr val="dk1"/>
                </a:solidFill>
                <a:effectLst/>
                <a:latin typeface="Calibri"/>
                <a:ea typeface="Calibri"/>
                <a:cs typeface="Calibri"/>
                <a:sym typeface="Calibri"/>
              </a:rPr>
              <a:t>nova-spicehtml5proxy: cung cấp proxy để truy cập các phiên bản đang chạy thông qua kết nối SPICE. Hỗ trợ ứng dụng khách HTML5 dựa trên trình duyệt.</a:t>
            </a:r>
          </a:p>
          <a:p>
            <a:r>
              <a:rPr lang="vi-VN" sz="1200" b="0" i="0" u="none" strike="noStrike" cap="none" dirty="0" smtClean="0">
                <a:solidFill>
                  <a:schemeClr val="dk1"/>
                </a:solidFill>
                <a:effectLst/>
                <a:latin typeface="Calibri"/>
                <a:ea typeface="Calibri"/>
                <a:cs typeface="Calibri"/>
                <a:sym typeface="Calibri"/>
              </a:rPr>
              <a:t>nova-xvpvncproxy: cung cấp proxy để truy cập các phiên bản đang chạy thông qua kết nối VNC. Hỗ trợ máy khách Java dành riêng cho OpenStack.</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561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
        <p:nvSpPr>
          <p:cNvPr id="13" name="Google Shape;1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7"/>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0"/>
        <p:cNvGrpSpPr/>
        <p:nvPr/>
      </p:nvGrpSpPr>
      <p:grpSpPr>
        <a:xfrm>
          <a:off x="0" y="0"/>
          <a:ext cx="0" cy="0"/>
          <a:chOff x="0" y="0"/>
          <a:chExt cx="0" cy="0"/>
        </a:xfrm>
      </p:grpSpPr>
      <p:sp>
        <p:nvSpPr>
          <p:cNvPr id="51" name="Google Shape;51;p47"/>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38"/>
          <p:cNvSpPr txBox="1">
            <a:spLocks noGrp="1"/>
          </p:cNvSpPr>
          <p:nvPr>
            <p:ph type="sldNum" idx="12"/>
          </p:nvPr>
        </p:nvSpPr>
        <p:spPr>
          <a:xfrm>
            <a:off x="8843865"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
        <p:nvSpPr>
          <p:cNvPr id="19" name="Google Shape;1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2"/>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3"/>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3"/>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8"/>
        <p:cNvGrpSpPr/>
        <p:nvPr/>
      </p:nvGrpSpPr>
      <p:grpSpPr>
        <a:xfrm>
          <a:off x="0" y="0"/>
          <a:ext cx="0" cy="0"/>
          <a:chOff x="0" y="0"/>
          <a:chExt cx="0" cy="0"/>
        </a:xfrm>
      </p:grpSpPr>
      <p:sp>
        <p:nvSpPr>
          <p:cNvPr id="39" name="Google Shape;3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4"/>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4"/>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2"/>
        <p:cNvGrpSpPr/>
        <p:nvPr/>
      </p:nvGrpSpPr>
      <p:grpSpPr>
        <a:xfrm>
          <a:off x="0" y="0"/>
          <a:ext cx="0" cy="0"/>
          <a:chOff x="0" y="0"/>
          <a:chExt cx="0" cy="0"/>
        </a:xfrm>
      </p:grpSpPr>
      <p:sp>
        <p:nvSpPr>
          <p:cNvPr id="43" name="Google Shape;4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5"/>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5"/>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6"/>
        <p:cNvGrpSpPr/>
        <p:nvPr/>
      </p:nvGrpSpPr>
      <p:grpSpPr>
        <a:xfrm>
          <a:off x="0" y="0"/>
          <a:ext cx="0" cy="0"/>
          <a:chOff x="0" y="0"/>
          <a:chExt cx="0" cy="0"/>
        </a:xfrm>
      </p:grpSpPr>
      <p:sp>
        <p:nvSpPr>
          <p:cNvPr id="47" name="Google Shape;4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6"/>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6"/>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1"/>
                </a:solidFill>
                <a:latin typeface="Roboto"/>
                <a:ea typeface="Roboto"/>
                <a:cs typeface="Roboto"/>
                <a:sym typeface="Robo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36"/>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lt1"/>
                </a:solidFill>
                <a:latin typeface="Roboto"/>
                <a:ea typeface="Roboto"/>
                <a:cs typeface="Roboto"/>
                <a:sym typeface="Roboto"/>
              </a:defRPr>
            </a:lvl1pPr>
            <a:lvl2pPr marL="0" marR="0" lvl="1" indent="0" algn="ctr" rtl="0">
              <a:spcBef>
                <a:spcPts val="0"/>
              </a:spcBef>
              <a:buNone/>
              <a:defRPr sz="1200" b="0" i="0" u="none" strike="noStrike" cap="none">
                <a:solidFill>
                  <a:schemeClr val="lt1"/>
                </a:solidFill>
                <a:latin typeface="Roboto"/>
                <a:ea typeface="Roboto"/>
                <a:cs typeface="Roboto"/>
                <a:sym typeface="Roboto"/>
              </a:defRPr>
            </a:lvl2pPr>
            <a:lvl3pPr marL="0" marR="0" lvl="2" indent="0" algn="ctr" rtl="0">
              <a:spcBef>
                <a:spcPts val="0"/>
              </a:spcBef>
              <a:buNone/>
              <a:defRPr sz="1200" b="0" i="0" u="none" strike="noStrike" cap="none">
                <a:solidFill>
                  <a:schemeClr val="lt1"/>
                </a:solidFill>
                <a:latin typeface="Roboto"/>
                <a:ea typeface="Roboto"/>
                <a:cs typeface="Roboto"/>
                <a:sym typeface="Roboto"/>
              </a:defRPr>
            </a:lvl3pPr>
            <a:lvl4pPr marL="0" marR="0" lvl="3" indent="0" algn="ctr" rtl="0">
              <a:spcBef>
                <a:spcPts val="0"/>
              </a:spcBef>
              <a:buNone/>
              <a:defRPr sz="1200" b="0" i="0" u="none" strike="noStrike" cap="none">
                <a:solidFill>
                  <a:schemeClr val="lt1"/>
                </a:solidFill>
                <a:latin typeface="Roboto"/>
                <a:ea typeface="Roboto"/>
                <a:cs typeface="Roboto"/>
                <a:sym typeface="Roboto"/>
              </a:defRPr>
            </a:lvl4pPr>
            <a:lvl5pPr marL="0" marR="0" lvl="4" indent="0" algn="ctr" rtl="0">
              <a:spcBef>
                <a:spcPts val="0"/>
              </a:spcBef>
              <a:buNone/>
              <a:defRPr sz="1200" b="0" i="0" u="none" strike="noStrike" cap="none">
                <a:solidFill>
                  <a:schemeClr val="lt1"/>
                </a:solidFill>
                <a:latin typeface="Roboto"/>
                <a:ea typeface="Roboto"/>
                <a:cs typeface="Roboto"/>
                <a:sym typeface="Roboto"/>
              </a:defRPr>
            </a:lvl5pPr>
            <a:lvl6pPr marL="0" marR="0" lvl="5" indent="0" algn="ctr" rtl="0">
              <a:spcBef>
                <a:spcPts val="0"/>
              </a:spcBef>
              <a:buNone/>
              <a:defRPr sz="1200" b="0" i="0" u="none" strike="noStrike" cap="none">
                <a:solidFill>
                  <a:schemeClr val="lt1"/>
                </a:solidFill>
                <a:latin typeface="Roboto"/>
                <a:ea typeface="Roboto"/>
                <a:cs typeface="Roboto"/>
                <a:sym typeface="Roboto"/>
              </a:defRPr>
            </a:lvl6pPr>
            <a:lvl7pPr marL="0" marR="0" lvl="6" indent="0" algn="ctr" rtl="0">
              <a:spcBef>
                <a:spcPts val="0"/>
              </a:spcBef>
              <a:buNone/>
              <a:defRPr sz="1200" b="0" i="0" u="none" strike="noStrike" cap="none">
                <a:solidFill>
                  <a:schemeClr val="lt1"/>
                </a:solidFill>
                <a:latin typeface="Roboto"/>
                <a:ea typeface="Roboto"/>
                <a:cs typeface="Roboto"/>
                <a:sym typeface="Roboto"/>
              </a:defRPr>
            </a:lvl7pPr>
            <a:lvl8pPr marL="0" marR="0" lvl="7" indent="0" algn="ctr" rtl="0">
              <a:spcBef>
                <a:spcPts val="0"/>
              </a:spcBef>
              <a:buNone/>
              <a:defRPr sz="1200" b="0" i="0" u="none" strike="noStrike" cap="none">
                <a:solidFill>
                  <a:schemeClr val="lt1"/>
                </a:solidFill>
                <a:latin typeface="Roboto"/>
                <a:ea typeface="Roboto"/>
                <a:cs typeface="Roboto"/>
                <a:sym typeface="Roboto"/>
              </a:defRPr>
            </a:lvl8pPr>
            <a:lvl9pPr marL="0" marR="0" lvl="8" indent="0" algn="ctr" rtl="0">
              <a:spcBef>
                <a:spcPts val="0"/>
              </a:spcBef>
              <a:buNone/>
              <a:defRPr sz="1200" b="0" i="0" u="none" strike="noStrike" cap="none">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dowload.cirros-cloud.net/0.4.0/cirros-0.4.0-x86_64-disk.im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p:nvPr/>
        </p:nvSpPr>
        <p:spPr>
          <a:xfrm>
            <a:off x="4439071" y="2738717"/>
            <a:ext cx="301877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lt1"/>
                </a:solidFill>
                <a:latin typeface="Calibri"/>
                <a:ea typeface="Calibri"/>
                <a:cs typeface="Calibri"/>
                <a:sym typeface="Calibri"/>
              </a:rPr>
              <a:t>SLIDE-TEMPLATE</a:t>
            </a:r>
            <a:endParaRPr sz="3200" b="1">
              <a:solidFill>
                <a:schemeClr val="lt1"/>
              </a:solidFill>
              <a:latin typeface="Calibri"/>
              <a:ea typeface="Calibri"/>
              <a:cs typeface="Calibri"/>
              <a:sym typeface="Calibri"/>
            </a:endParaRPr>
          </a:p>
        </p:txBody>
      </p:sp>
      <p:sp>
        <p:nvSpPr>
          <p:cNvPr id="58" name="Google Shape;58;p1"/>
          <p:cNvSpPr txBox="1"/>
          <p:nvPr/>
        </p:nvSpPr>
        <p:spPr>
          <a:xfrm>
            <a:off x="3441201" y="3323492"/>
            <a:ext cx="501451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VIETTEL IDC 2020 </a:t>
            </a:r>
            <a:endParaRPr sz="4400">
              <a:solidFill>
                <a:schemeClr val="lt1"/>
              </a:solidFill>
              <a:latin typeface="Roboto"/>
              <a:ea typeface="Roboto"/>
              <a:cs typeface="Roboto"/>
              <a:sym typeface="Roboto"/>
            </a:endParaRPr>
          </a:p>
        </p:txBody>
      </p:sp>
      <p:pic>
        <p:nvPicPr>
          <p:cNvPr id="59" name="Google Shape;59;p1"/>
          <p:cNvPicPr preferRelativeResize="0"/>
          <p:nvPr/>
        </p:nvPicPr>
        <p:blipFill rotWithShape="1">
          <a:blip r:embed="rId3">
            <a:alphaModFix/>
          </a:blip>
          <a:srcRect/>
          <a:stretch/>
        </p:blipFill>
        <p:spPr>
          <a:xfrm>
            <a:off x="335572" y="276511"/>
            <a:ext cx="2276415" cy="768518"/>
          </a:xfrm>
          <a:prstGeom prst="rect">
            <a:avLst/>
          </a:prstGeom>
          <a:noFill/>
          <a:ln>
            <a:noFill/>
          </a:ln>
        </p:spPr>
      </p:pic>
      <p:pic>
        <p:nvPicPr>
          <p:cNvPr id="60" name="Google Shape;60;p1"/>
          <p:cNvPicPr preferRelativeResize="0"/>
          <p:nvPr/>
        </p:nvPicPr>
        <p:blipFill rotWithShape="1">
          <a:blip r:embed="rId4">
            <a:alphaModFix/>
          </a:blip>
          <a:srcRect/>
          <a:stretch/>
        </p:blipFill>
        <p:spPr>
          <a:xfrm>
            <a:off x="0" y="0"/>
            <a:ext cx="12190817" cy="6858000"/>
          </a:xfrm>
          <a:prstGeom prst="rect">
            <a:avLst/>
          </a:prstGeom>
          <a:noFill/>
          <a:ln>
            <a:noFill/>
          </a:ln>
        </p:spPr>
      </p:pic>
      <p:sp>
        <p:nvSpPr>
          <p:cNvPr id="61" name="Google Shape;61;p1"/>
          <p:cNvSpPr txBox="1"/>
          <p:nvPr/>
        </p:nvSpPr>
        <p:spPr>
          <a:xfrm>
            <a:off x="2611974" y="2154025"/>
            <a:ext cx="72048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4800" b="1" dirty="0" smtClean="0">
                <a:solidFill>
                  <a:srgbClr val="FF0000"/>
                </a:solidFill>
                <a:latin typeface="Calibri"/>
                <a:ea typeface="Calibri"/>
                <a:cs typeface="Calibri"/>
                <a:sym typeface="Calibri"/>
              </a:rPr>
              <a:t>OPENSTACK</a:t>
            </a:r>
            <a:endParaRPr sz="3200" b="1" dirty="0">
              <a:solidFill>
                <a:srgbClr val="FF0000"/>
              </a:solidFill>
              <a:latin typeface="Calibri"/>
              <a:ea typeface="Calibri"/>
              <a:cs typeface="Calibri"/>
              <a:sym typeface="Calibri"/>
            </a:endParaRPr>
          </a:p>
        </p:txBody>
      </p:sp>
      <p:sp>
        <p:nvSpPr>
          <p:cNvPr id="62" name="Google Shape;62;p1"/>
          <p:cNvSpPr txBox="1"/>
          <p:nvPr/>
        </p:nvSpPr>
        <p:spPr>
          <a:xfrm>
            <a:off x="3818228" y="3371117"/>
            <a:ext cx="50145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Roboto"/>
                <a:ea typeface="Roboto"/>
                <a:cs typeface="Roboto"/>
                <a:sym typeface="Roboto"/>
              </a:rPr>
              <a:t>VIETTEL IDC </a:t>
            </a:r>
            <a:r>
              <a:rPr lang="en-US" sz="2000" dirty="0" smtClean="0">
                <a:solidFill>
                  <a:schemeClr val="lt1"/>
                </a:solidFill>
                <a:latin typeface="Roboto"/>
                <a:ea typeface="Roboto"/>
                <a:cs typeface="Roboto"/>
                <a:sym typeface="Roboto"/>
              </a:rPr>
              <a:t>2021</a:t>
            </a:r>
            <a:endParaRPr sz="2000" dirty="0">
              <a:solidFill>
                <a:schemeClr val="lt1"/>
              </a:solidFill>
              <a:latin typeface="Roboto"/>
              <a:ea typeface="Roboto"/>
              <a:cs typeface="Roboto"/>
              <a:sym typeface="Roboto"/>
            </a:endParaRPr>
          </a:p>
        </p:txBody>
      </p:sp>
      <p:pic>
        <p:nvPicPr>
          <p:cNvPr id="63" name="Google Shape;63;p1"/>
          <p:cNvPicPr preferRelativeResize="0"/>
          <p:nvPr/>
        </p:nvPicPr>
        <p:blipFill rotWithShape="1">
          <a:blip r:embed="rId3">
            <a:alphaModFix/>
          </a:blip>
          <a:srcRect/>
          <a:stretch/>
        </p:blipFill>
        <p:spPr>
          <a:xfrm>
            <a:off x="487972" y="276511"/>
            <a:ext cx="2276415" cy="768518"/>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3" name="Rectangle 2"/>
          <p:cNvSpPr/>
          <p:nvPr/>
        </p:nvSpPr>
        <p:spPr>
          <a:xfrm>
            <a:off x="876298" y="244833"/>
            <a:ext cx="1920065" cy="369332"/>
          </a:xfrm>
          <a:prstGeom prst="rect">
            <a:avLst/>
          </a:prstGeom>
        </p:spPr>
        <p:txBody>
          <a:bodyPr wrap="square">
            <a:spAutoFit/>
          </a:bodyPr>
          <a:lstStyle/>
          <a:p>
            <a:r>
              <a:rPr lang="en-US" sz="1800" dirty="0" smtClean="0">
                <a:solidFill>
                  <a:srgbClr val="FF0000"/>
                </a:solidFill>
              </a:rPr>
              <a:t>Placement</a:t>
            </a:r>
            <a:endParaRPr lang="en-US" sz="1800" dirty="0">
              <a:solidFill>
                <a:srgbClr val="FF0000"/>
              </a:solidFill>
            </a:endParaRPr>
          </a:p>
        </p:txBody>
      </p:sp>
      <p:sp>
        <p:nvSpPr>
          <p:cNvPr id="4" name="Rectangle 3"/>
          <p:cNvSpPr/>
          <p:nvPr/>
        </p:nvSpPr>
        <p:spPr>
          <a:xfrm>
            <a:off x="634598" y="862323"/>
            <a:ext cx="9500920" cy="646331"/>
          </a:xfrm>
          <a:prstGeom prst="rect">
            <a:avLst/>
          </a:prstGeom>
        </p:spPr>
        <p:txBody>
          <a:bodyPr wrap="square">
            <a:spAutoFit/>
          </a:bodyPr>
          <a:lstStyle/>
          <a:p>
            <a:r>
              <a:rPr lang="vi-VN" sz="1800" dirty="0"/>
              <a:t>Được sử dụng bởi nova để theo dõi các resource trên compute node. Để theo dõi các tài nguyên có sẵn/đã sử dụng/tổng quát trên các provider.</a:t>
            </a:r>
            <a:endParaRPr lang="en-US" sz="1800" dirty="0">
              <a:latin typeface="+mj-lt"/>
            </a:endParaRPr>
          </a:p>
        </p:txBody>
      </p:sp>
      <p:pic>
        <p:nvPicPr>
          <p:cNvPr id="5" name="Picture 4"/>
          <p:cNvPicPr>
            <a:picLocks noChangeAspect="1"/>
          </p:cNvPicPr>
          <p:nvPr/>
        </p:nvPicPr>
        <p:blipFill>
          <a:blip r:embed="rId2"/>
          <a:stretch>
            <a:fillRect/>
          </a:stretch>
        </p:blipFill>
        <p:spPr>
          <a:xfrm>
            <a:off x="1932318" y="1756812"/>
            <a:ext cx="7756824" cy="4712831"/>
          </a:xfrm>
          <a:prstGeom prst="rect">
            <a:avLst/>
          </a:prstGeom>
        </p:spPr>
      </p:pic>
    </p:spTree>
    <p:extLst>
      <p:ext uri="{BB962C8B-B14F-4D97-AF65-F5344CB8AC3E}">
        <p14:creationId xmlns:p14="http://schemas.microsoft.com/office/powerpoint/2010/main" val="2015616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3" name="Rectangle 2"/>
          <p:cNvSpPr/>
          <p:nvPr/>
        </p:nvSpPr>
        <p:spPr>
          <a:xfrm>
            <a:off x="876298" y="244833"/>
            <a:ext cx="1920065" cy="369332"/>
          </a:xfrm>
          <a:prstGeom prst="rect">
            <a:avLst/>
          </a:prstGeom>
        </p:spPr>
        <p:txBody>
          <a:bodyPr wrap="square">
            <a:spAutoFit/>
          </a:bodyPr>
          <a:lstStyle/>
          <a:p>
            <a:r>
              <a:rPr lang="en-US" sz="1800" dirty="0" smtClean="0">
                <a:solidFill>
                  <a:srgbClr val="FF0000"/>
                </a:solidFill>
              </a:rPr>
              <a:t>Compute(Nova)</a:t>
            </a:r>
            <a:endParaRPr lang="en-US" sz="1800" dirty="0">
              <a:solidFill>
                <a:srgbClr val="FF0000"/>
              </a:solidFill>
            </a:endParaRPr>
          </a:p>
        </p:txBody>
      </p:sp>
      <p:sp>
        <p:nvSpPr>
          <p:cNvPr id="6" name="Google Shape;314;gaa0a808131_0_0"/>
          <p:cNvSpPr txBox="1"/>
          <p:nvPr/>
        </p:nvSpPr>
        <p:spPr>
          <a:xfrm>
            <a:off x="762915" y="724515"/>
            <a:ext cx="10736015" cy="1703186"/>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vi-VN" sz="1800" dirty="0"/>
              <a:t>Tổ chức, vận hành và quản lý(host and manage) hệ thống OpenStack. </a:t>
            </a:r>
            <a:endParaRPr lang="vi-VN" sz="1800" dirty="0" smtClean="0"/>
          </a:p>
          <a:p>
            <a:endParaRPr lang="vi-VN" sz="1800" dirty="0" smtClean="0"/>
          </a:p>
          <a:p>
            <a:pPr marL="285750" indent="-285750">
              <a:buFont typeface="Wingdings" panose="05000000000000000000" pitchFamily="2" charset="2"/>
              <a:buChar char="q"/>
            </a:pPr>
            <a:r>
              <a:rPr lang="vi-VN" sz="1800" dirty="0" smtClean="0"/>
              <a:t>OpenStack </a:t>
            </a:r>
            <a:r>
              <a:rPr lang="vi-VN" sz="1800" dirty="0"/>
              <a:t>Compute tương tác với OpenStack Identity để xác thực, OpenStack Placement để theo dõi và lựa chọn kho tài nguyên, dịch vụ OpenStack Image cho hình ảnh đĩa và máy chủ, và OpenStack Dashboard cho giao diện quản trị và người dùng</a:t>
            </a:r>
            <a:r>
              <a:rPr lang="vi-VN" sz="1800" dirty="0" smtClean="0"/>
              <a:t>.</a:t>
            </a:r>
            <a:endParaRPr lang="en-US" sz="1800" dirty="0" smtClean="0"/>
          </a:p>
          <a:p>
            <a:endParaRPr lang="vi-VN" sz="1800" dirty="0"/>
          </a:p>
        </p:txBody>
      </p:sp>
      <p:pic>
        <p:nvPicPr>
          <p:cNvPr id="4" name="Picture 3"/>
          <p:cNvPicPr>
            <a:picLocks noChangeAspect="1"/>
          </p:cNvPicPr>
          <p:nvPr/>
        </p:nvPicPr>
        <p:blipFill>
          <a:blip r:embed="rId3"/>
          <a:stretch>
            <a:fillRect/>
          </a:stretch>
        </p:blipFill>
        <p:spPr>
          <a:xfrm>
            <a:off x="1773716" y="2328731"/>
            <a:ext cx="8119431" cy="3734124"/>
          </a:xfrm>
          <a:prstGeom prst="rect">
            <a:avLst/>
          </a:prstGeom>
        </p:spPr>
      </p:pic>
    </p:spTree>
    <p:extLst>
      <p:ext uri="{BB962C8B-B14F-4D97-AF65-F5344CB8AC3E}">
        <p14:creationId xmlns:p14="http://schemas.microsoft.com/office/powerpoint/2010/main" val="4112211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3" name="Rectangle 2"/>
          <p:cNvSpPr/>
          <p:nvPr/>
        </p:nvSpPr>
        <p:spPr>
          <a:xfrm>
            <a:off x="876298" y="244833"/>
            <a:ext cx="1920065" cy="369332"/>
          </a:xfrm>
          <a:prstGeom prst="rect">
            <a:avLst/>
          </a:prstGeom>
        </p:spPr>
        <p:txBody>
          <a:bodyPr wrap="square">
            <a:spAutoFit/>
          </a:bodyPr>
          <a:lstStyle/>
          <a:p>
            <a:r>
              <a:rPr lang="en-US" sz="1800" dirty="0" smtClean="0">
                <a:solidFill>
                  <a:srgbClr val="FF0000"/>
                </a:solidFill>
              </a:rPr>
              <a:t>Compute(Nova)</a:t>
            </a:r>
            <a:endParaRPr lang="en-US" sz="1800" dirty="0">
              <a:solidFill>
                <a:srgbClr val="FF0000"/>
              </a:solidFill>
            </a:endParaRPr>
          </a:p>
        </p:txBody>
      </p:sp>
      <p:sp>
        <p:nvSpPr>
          <p:cNvPr id="6" name="Google Shape;314;gaa0a808131_0_0"/>
          <p:cNvSpPr txBox="1"/>
          <p:nvPr/>
        </p:nvSpPr>
        <p:spPr>
          <a:xfrm>
            <a:off x="762915" y="790616"/>
            <a:ext cx="10736015" cy="4884977"/>
          </a:xfrm>
          <a:prstGeom prst="rect">
            <a:avLst/>
          </a:prstGeom>
          <a:noFill/>
          <a:ln>
            <a:noFill/>
          </a:ln>
        </p:spPr>
        <p:txBody>
          <a:bodyPr spcFirstLastPara="1" wrap="square" lIns="91425" tIns="91425" rIns="91425" bIns="91425" anchor="t" anchorCtr="0">
            <a:noAutofit/>
          </a:bodyPr>
          <a:lstStyle/>
          <a:p>
            <a:r>
              <a:rPr lang="en-US" sz="1800" dirty="0" err="1"/>
              <a:t>OpenStack</a:t>
            </a:r>
            <a:r>
              <a:rPr lang="en-US" sz="1800" dirty="0"/>
              <a:t> Compute </a:t>
            </a:r>
            <a:r>
              <a:rPr lang="en-US" sz="1800" dirty="0" err="1"/>
              <a:t>bao</a:t>
            </a:r>
            <a:r>
              <a:rPr lang="en-US" sz="1800" dirty="0"/>
              <a:t> </a:t>
            </a:r>
            <a:r>
              <a:rPr lang="en-US" sz="1800" dirty="0" err="1"/>
              <a:t>gồm</a:t>
            </a:r>
            <a:r>
              <a:rPr lang="en-US" sz="1800" dirty="0"/>
              <a:t>:</a:t>
            </a:r>
          </a:p>
          <a:p>
            <a:endParaRPr lang="vi-VN" sz="1800" dirty="0" smtClean="0"/>
          </a:p>
          <a:p>
            <a:endParaRPr lang="vi-VN" sz="1800" dirty="0" smtClean="0"/>
          </a:p>
          <a:p>
            <a:endParaRPr lang="vi-VN" sz="1800" dirty="0"/>
          </a:p>
          <a:p>
            <a:endParaRPr lang="vi-VN" sz="1800" dirty="0" smtClean="0"/>
          </a:p>
          <a:p>
            <a:endParaRPr lang="vi-VN" sz="1800" dirty="0"/>
          </a:p>
          <a:p>
            <a:endParaRPr lang="vi-VN" sz="1800" dirty="0" smtClean="0"/>
          </a:p>
          <a:p>
            <a:endParaRPr lang="vi-VN" sz="1800" dirty="0"/>
          </a:p>
          <a:p>
            <a:r>
              <a:rPr lang="en-US" sz="1800" dirty="0"/>
              <a:t/>
            </a:r>
            <a:br>
              <a:rPr lang="en-US" sz="1800" dirty="0"/>
            </a:br>
            <a:endParaRPr lang="vi-VN" sz="1800" dirty="0" smtClean="0"/>
          </a:p>
          <a:p>
            <a:pPr marL="285750" indent="-285750">
              <a:buFont typeface="Wingdings" panose="05000000000000000000" pitchFamily="2" charset="2"/>
              <a:buChar char="q"/>
            </a:pPr>
            <a:r>
              <a:rPr lang="en-US" sz="1800" dirty="0" smtClean="0"/>
              <a:t>nova-</a:t>
            </a:r>
            <a:r>
              <a:rPr lang="en-US" sz="1800" dirty="0" err="1" smtClean="0"/>
              <a:t>api</a:t>
            </a:r>
            <a:endParaRPr lang="vi-VN" sz="1800" dirty="0"/>
          </a:p>
          <a:p>
            <a:pPr marL="285750" indent="-285750">
              <a:buFont typeface="Wingdings" panose="05000000000000000000" pitchFamily="2" charset="2"/>
              <a:buChar char="q"/>
            </a:pPr>
            <a:r>
              <a:rPr lang="en-US" sz="1800" dirty="0" smtClean="0"/>
              <a:t>nova-</a:t>
            </a:r>
            <a:r>
              <a:rPr lang="en-US" sz="1800" dirty="0" err="1" smtClean="0"/>
              <a:t>api</a:t>
            </a:r>
            <a:r>
              <a:rPr lang="en-US" sz="1800" dirty="0" smtClean="0"/>
              <a:t>-metadata</a:t>
            </a:r>
            <a:endParaRPr lang="vi-VN" sz="1800" dirty="0" smtClean="0"/>
          </a:p>
          <a:p>
            <a:pPr marL="285750" indent="-285750">
              <a:buFont typeface="Wingdings" panose="05000000000000000000" pitchFamily="2" charset="2"/>
              <a:buChar char="q"/>
            </a:pPr>
            <a:r>
              <a:rPr lang="en-US" sz="1800" dirty="0" smtClean="0"/>
              <a:t>nova-compute</a:t>
            </a:r>
            <a:endParaRPr lang="vi-VN" sz="1800" dirty="0" smtClean="0"/>
          </a:p>
          <a:p>
            <a:pPr marL="285750" indent="-285750">
              <a:buFont typeface="Wingdings" panose="05000000000000000000" pitchFamily="2" charset="2"/>
              <a:buChar char="q"/>
            </a:pPr>
            <a:r>
              <a:rPr lang="en-US" sz="1800" dirty="0" smtClean="0"/>
              <a:t>nova-scheduler</a:t>
            </a:r>
            <a:endParaRPr lang="vi-VN" sz="1800" dirty="0" smtClean="0"/>
          </a:p>
          <a:p>
            <a:pPr marL="285750" indent="-285750">
              <a:buFont typeface="Wingdings" panose="05000000000000000000" pitchFamily="2" charset="2"/>
              <a:buChar char="q"/>
            </a:pPr>
            <a:r>
              <a:rPr lang="en-US" sz="1800" dirty="0" smtClean="0"/>
              <a:t>nova-conductor</a:t>
            </a:r>
            <a:endParaRPr lang="vi-VN" sz="1800" dirty="0" smtClean="0"/>
          </a:p>
          <a:p>
            <a:pPr marL="285750" indent="-285750">
              <a:buFont typeface="Wingdings" panose="05000000000000000000" pitchFamily="2" charset="2"/>
              <a:buChar char="q"/>
            </a:pPr>
            <a:r>
              <a:rPr lang="en-US" sz="1800" dirty="0" smtClean="0"/>
              <a:t>nova-</a:t>
            </a:r>
            <a:r>
              <a:rPr lang="en-US" sz="1800" dirty="0" err="1" smtClean="0"/>
              <a:t>novncproxy</a:t>
            </a:r>
            <a:endParaRPr lang="vi-VN" sz="1800" dirty="0" smtClean="0"/>
          </a:p>
          <a:p>
            <a:pPr marL="285750" indent="-285750">
              <a:buFont typeface="Wingdings" panose="05000000000000000000" pitchFamily="2" charset="2"/>
              <a:buChar char="q"/>
            </a:pPr>
            <a:r>
              <a:rPr lang="en-US" sz="1800" dirty="0" smtClean="0"/>
              <a:t>nova-spicehtml5proxy</a:t>
            </a:r>
            <a:endParaRPr lang="vi-VN" sz="1800" dirty="0" smtClean="0"/>
          </a:p>
          <a:p>
            <a:pPr marL="285750" indent="-285750">
              <a:buFont typeface="Wingdings" panose="05000000000000000000" pitchFamily="2" charset="2"/>
              <a:buChar char="q"/>
            </a:pPr>
            <a:r>
              <a:rPr lang="en-US" sz="1800" dirty="0"/>
              <a:t>nova-</a:t>
            </a:r>
            <a:r>
              <a:rPr lang="en-US" sz="1800" dirty="0" err="1"/>
              <a:t>xvpvncproxy</a:t>
            </a:r>
            <a:endParaRPr lang="vi-VN" sz="1800" dirty="0"/>
          </a:p>
        </p:txBody>
      </p:sp>
      <p:pic>
        <p:nvPicPr>
          <p:cNvPr id="5" name="Picture 4"/>
          <p:cNvPicPr>
            <a:picLocks noChangeAspect="1"/>
          </p:cNvPicPr>
          <p:nvPr/>
        </p:nvPicPr>
        <p:blipFill>
          <a:blip r:embed="rId3"/>
          <a:stretch>
            <a:fillRect/>
          </a:stretch>
        </p:blipFill>
        <p:spPr>
          <a:xfrm>
            <a:off x="762915" y="1339285"/>
            <a:ext cx="10139547" cy="2053909"/>
          </a:xfrm>
          <a:prstGeom prst="rect">
            <a:avLst/>
          </a:prstGeom>
        </p:spPr>
      </p:pic>
    </p:spTree>
    <p:extLst>
      <p:ext uri="{BB962C8B-B14F-4D97-AF65-F5344CB8AC3E}">
        <p14:creationId xmlns:p14="http://schemas.microsoft.com/office/powerpoint/2010/main" val="2119262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3" name="Rectangle 2"/>
          <p:cNvSpPr/>
          <p:nvPr/>
        </p:nvSpPr>
        <p:spPr>
          <a:xfrm>
            <a:off x="876298" y="244833"/>
            <a:ext cx="1920065" cy="369332"/>
          </a:xfrm>
          <a:prstGeom prst="rect">
            <a:avLst/>
          </a:prstGeom>
        </p:spPr>
        <p:txBody>
          <a:bodyPr wrap="square">
            <a:spAutoFit/>
          </a:bodyPr>
          <a:lstStyle/>
          <a:p>
            <a:r>
              <a:rPr lang="en-US" sz="1800" dirty="0" smtClean="0">
                <a:solidFill>
                  <a:srgbClr val="FF0000"/>
                </a:solidFill>
              </a:rPr>
              <a:t>Compute(Nova)</a:t>
            </a:r>
            <a:endParaRPr lang="en-US" sz="1800" dirty="0">
              <a:solidFill>
                <a:srgbClr val="FF0000"/>
              </a:solidFill>
            </a:endParaRPr>
          </a:p>
        </p:txBody>
      </p:sp>
      <p:sp>
        <p:nvSpPr>
          <p:cNvPr id="6" name="Google Shape;314;gaa0a808131_0_0"/>
          <p:cNvSpPr txBox="1"/>
          <p:nvPr/>
        </p:nvSpPr>
        <p:spPr>
          <a:xfrm>
            <a:off x="762916" y="790617"/>
            <a:ext cx="2751466" cy="3869518"/>
          </a:xfrm>
          <a:prstGeom prst="rect">
            <a:avLst/>
          </a:prstGeom>
          <a:noFill/>
          <a:ln>
            <a:noFill/>
          </a:ln>
        </p:spPr>
        <p:txBody>
          <a:bodyPr spcFirstLastPara="1" wrap="square" lIns="91425" tIns="91425" rIns="91425" bIns="91425" anchor="t" anchorCtr="0">
            <a:noAutofit/>
          </a:bodyPr>
          <a:lstStyle/>
          <a:p>
            <a:r>
              <a:rPr lang="vi-VN" sz="1800" dirty="0" smtClean="0"/>
              <a:t>Tạo, Xóa , điều khiển máy ảo</a:t>
            </a:r>
          </a:p>
          <a:p>
            <a:endParaRPr lang="vi-VN" sz="1800" dirty="0"/>
          </a:p>
          <a:p>
            <a:pPr marL="285750" indent="-285750">
              <a:buFont typeface="Wingdings" panose="05000000000000000000" pitchFamily="2" charset="2"/>
              <a:buChar char="q"/>
            </a:pPr>
            <a:r>
              <a:rPr lang="vi-VN" sz="1800" dirty="0" smtClean="0"/>
              <a:t>Tạo máy ảo</a:t>
            </a:r>
          </a:p>
          <a:p>
            <a:pPr marL="285750" indent="-285750">
              <a:buFont typeface="Wingdings" panose="05000000000000000000" pitchFamily="2" charset="2"/>
              <a:buChar char="q"/>
            </a:pPr>
            <a:r>
              <a:rPr lang="vi-VN" sz="1800" dirty="0" smtClean="0"/>
              <a:t>Xóa máy ảo</a:t>
            </a:r>
          </a:p>
          <a:p>
            <a:pPr marL="285750" indent="-285750">
              <a:buFont typeface="Wingdings" panose="05000000000000000000" pitchFamily="2" charset="2"/>
              <a:buChar char="q"/>
            </a:pPr>
            <a:r>
              <a:rPr lang="vi-VN" sz="1800" dirty="0" smtClean="0"/>
              <a:t>Điều khiển với virsh command</a:t>
            </a:r>
          </a:p>
          <a:p>
            <a:pPr marL="285750" indent="-285750">
              <a:buFont typeface="Wingdings" panose="05000000000000000000" pitchFamily="2" charset="2"/>
              <a:buChar char="q"/>
            </a:pPr>
            <a:r>
              <a:rPr lang="vi-VN" sz="1800" dirty="0" smtClean="0"/>
              <a:t>Điều khiển bằng dashboard</a:t>
            </a:r>
          </a:p>
          <a:p>
            <a:endParaRPr lang="vi-VN" sz="1800" dirty="0" smtClean="0"/>
          </a:p>
          <a:p>
            <a:endParaRPr lang="vi-VN" sz="1800" dirty="0" smtClean="0"/>
          </a:p>
          <a:p>
            <a:endParaRPr lang="vi-VN" sz="1800" dirty="0"/>
          </a:p>
          <a:p>
            <a:endParaRPr lang="vi-VN" sz="1800" dirty="0" smtClean="0"/>
          </a:p>
          <a:p>
            <a:endParaRPr lang="vi-VN" sz="1800" dirty="0"/>
          </a:p>
          <a:p>
            <a:endParaRPr lang="vi-VN" sz="1800" dirty="0" smtClean="0"/>
          </a:p>
          <a:p>
            <a:endParaRPr lang="vi-VN" sz="1800" dirty="0"/>
          </a:p>
          <a:p>
            <a:r>
              <a:rPr lang="en-US" sz="1800" dirty="0"/>
              <a:t/>
            </a:r>
            <a:br>
              <a:rPr lang="en-US" sz="1800" dirty="0"/>
            </a:br>
            <a:endParaRPr lang="vi-VN" sz="1800" dirty="0"/>
          </a:p>
        </p:txBody>
      </p:sp>
      <p:pic>
        <p:nvPicPr>
          <p:cNvPr id="4" name="Picture 3"/>
          <p:cNvPicPr>
            <a:picLocks noChangeAspect="1"/>
          </p:cNvPicPr>
          <p:nvPr/>
        </p:nvPicPr>
        <p:blipFill>
          <a:blip r:embed="rId3"/>
          <a:stretch>
            <a:fillRect/>
          </a:stretch>
        </p:blipFill>
        <p:spPr>
          <a:xfrm>
            <a:off x="3856028" y="790617"/>
            <a:ext cx="7862247" cy="4713947"/>
          </a:xfrm>
          <a:prstGeom prst="rect">
            <a:avLst/>
          </a:prstGeom>
        </p:spPr>
      </p:pic>
      <p:pic>
        <p:nvPicPr>
          <p:cNvPr id="7" name="Picture 6"/>
          <p:cNvPicPr>
            <a:picLocks noChangeAspect="1"/>
          </p:cNvPicPr>
          <p:nvPr/>
        </p:nvPicPr>
        <p:blipFill>
          <a:blip r:embed="rId4"/>
          <a:stretch>
            <a:fillRect/>
          </a:stretch>
        </p:blipFill>
        <p:spPr>
          <a:xfrm>
            <a:off x="3856028" y="790617"/>
            <a:ext cx="7882764" cy="4713948"/>
          </a:xfrm>
          <a:prstGeom prst="rect">
            <a:avLst/>
          </a:prstGeom>
        </p:spPr>
      </p:pic>
      <p:pic>
        <p:nvPicPr>
          <p:cNvPr id="8" name="Picture 7"/>
          <p:cNvPicPr>
            <a:picLocks noChangeAspect="1"/>
          </p:cNvPicPr>
          <p:nvPr/>
        </p:nvPicPr>
        <p:blipFill>
          <a:blip r:embed="rId5"/>
          <a:stretch>
            <a:fillRect/>
          </a:stretch>
        </p:blipFill>
        <p:spPr>
          <a:xfrm>
            <a:off x="3856028" y="849274"/>
            <a:ext cx="7909591" cy="4596632"/>
          </a:xfrm>
          <a:prstGeom prst="rect">
            <a:avLst/>
          </a:prstGeom>
        </p:spPr>
      </p:pic>
      <p:pic>
        <p:nvPicPr>
          <p:cNvPr id="9" name="Picture 8"/>
          <p:cNvPicPr>
            <a:picLocks noChangeAspect="1"/>
          </p:cNvPicPr>
          <p:nvPr/>
        </p:nvPicPr>
        <p:blipFill>
          <a:blip r:embed="rId6"/>
          <a:stretch>
            <a:fillRect/>
          </a:stretch>
        </p:blipFill>
        <p:spPr>
          <a:xfrm>
            <a:off x="3715961" y="790616"/>
            <a:ext cx="8049658" cy="4831741"/>
          </a:xfrm>
          <a:prstGeom prst="rect">
            <a:avLst/>
          </a:prstGeom>
        </p:spPr>
      </p:pic>
    </p:spTree>
    <p:extLst>
      <p:ext uri="{BB962C8B-B14F-4D97-AF65-F5344CB8AC3E}">
        <p14:creationId xmlns:p14="http://schemas.microsoft.com/office/powerpoint/2010/main" val="25237893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500"/>
                                        <p:tgtEl>
                                          <p:spTgt spid="6">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additive="base">
                                        <p:cTn id="2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3" name="Rectangle 2"/>
          <p:cNvSpPr/>
          <p:nvPr/>
        </p:nvSpPr>
        <p:spPr>
          <a:xfrm>
            <a:off x="876298" y="244832"/>
            <a:ext cx="2695038" cy="369332"/>
          </a:xfrm>
          <a:prstGeom prst="rect">
            <a:avLst/>
          </a:prstGeom>
        </p:spPr>
        <p:txBody>
          <a:bodyPr wrap="square">
            <a:spAutoFit/>
          </a:bodyPr>
          <a:lstStyle/>
          <a:p>
            <a:r>
              <a:rPr lang="en-US" sz="1800" dirty="0" smtClean="0">
                <a:solidFill>
                  <a:srgbClr val="FF0000"/>
                </a:solidFill>
              </a:rPr>
              <a:t>Networking(neutron)</a:t>
            </a:r>
            <a:endParaRPr lang="en-US" sz="1800" dirty="0">
              <a:solidFill>
                <a:srgbClr val="FF0000"/>
              </a:solidFill>
            </a:endParaRPr>
          </a:p>
        </p:txBody>
      </p:sp>
      <p:sp>
        <p:nvSpPr>
          <p:cNvPr id="6" name="Google Shape;314;gaa0a808131_0_0"/>
          <p:cNvSpPr txBox="1"/>
          <p:nvPr/>
        </p:nvSpPr>
        <p:spPr>
          <a:xfrm>
            <a:off x="851049" y="1121434"/>
            <a:ext cx="10736015" cy="4930041"/>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vi-VN" sz="1800" dirty="0"/>
              <a:t>Tạo và gắn các thiết bị giao diện(interface devices) được quản lý bởi các dịch vụ OpenStack khác vào mạng. Plug-ins có thể được triển khai để phù hợp với các thiết bị mạng và phần mềm khác nhau, mang lại sự linh hoạt cho kiến trúc và triển khai OpenStack</a:t>
            </a:r>
            <a:r>
              <a:rPr lang="vi-VN" sz="1800" dirty="0" smtClean="0"/>
              <a:t>.</a:t>
            </a:r>
            <a:endParaRPr lang="vi-VN" sz="1800" dirty="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r>
              <a:rPr lang="vi-VN" sz="1800" dirty="0"/>
              <a:t>Tiếp nhận là định tuyến các yêu cầu API (API request) đến plug-in thích hợp để thực thi</a:t>
            </a:r>
            <a:r>
              <a:rPr lang="vi-VN" sz="1800" dirty="0" smtClean="0"/>
              <a:t>.</a:t>
            </a:r>
          </a:p>
          <a:p>
            <a:endParaRPr lang="vi-VN" sz="1800" dirty="0"/>
          </a:p>
          <a:p>
            <a:pPr marL="285750" indent="-285750">
              <a:buFont typeface="Wingdings" panose="05000000000000000000" pitchFamily="2" charset="2"/>
              <a:buChar char="q"/>
            </a:pPr>
            <a:r>
              <a:rPr lang="vi-VN" sz="1800" dirty="0"/>
              <a:t>OpenStack Networking chủ yếu tương tác với OpenStack Compute để cung cấp mạng và kết nối cho các instance của nó</a:t>
            </a:r>
            <a:r>
              <a:rPr lang="vi-VN" sz="1800" dirty="0" smtClean="0"/>
              <a:t>.</a:t>
            </a:r>
            <a:endParaRPr lang="en-US" sz="1800" dirty="0" smtClean="0"/>
          </a:p>
          <a:p>
            <a:endParaRPr lang="vi-VN" sz="1800" dirty="0"/>
          </a:p>
          <a:p>
            <a:pPr marL="285750" indent="-285750">
              <a:buFont typeface="Wingdings" panose="05000000000000000000" pitchFamily="2" charset="2"/>
              <a:buChar char="q"/>
            </a:pPr>
            <a:r>
              <a:rPr lang="vi-VN" sz="1800" dirty="0"/>
              <a:t>Chủ yếu sử dụng Messaging queue để định tuyến thông tin giữa các máy chủ neutron và các tác nhân(agents) khác nhau. Cũng hoạt động như một cơ sở dữ liệu để lưu trữ trạng thái mạng cho các plug-in cụ thể.</a:t>
            </a:r>
          </a:p>
          <a:p>
            <a:pPr marL="285750" indent="-285750">
              <a:buFont typeface="Wingdings" panose="05000000000000000000" pitchFamily="2" charset="2"/>
              <a:buChar char="q"/>
            </a:pPr>
            <a:endParaRPr lang="vi-VN" sz="1800" dirty="0"/>
          </a:p>
        </p:txBody>
      </p:sp>
      <p:pic>
        <p:nvPicPr>
          <p:cNvPr id="4" name="Picture 3"/>
          <p:cNvPicPr>
            <a:picLocks noChangeAspect="1"/>
          </p:cNvPicPr>
          <p:nvPr/>
        </p:nvPicPr>
        <p:blipFill>
          <a:blip r:embed="rId3"/>
          <a:stretch>
            <a:fillRect/>
          </a:stretch>
        </p:blipFill>
        <p:spPr>
          <a:xfrm>
            <a:off x="851049" y="2240846"/>
            <a:ext cx="10570227" cy="4031329"/>
          </a:xfrm>
          <a:prstGeom prst="rect">
            <a:avLst/>
          </a:prstGeom>
        </p:spPr>
      </p:pic>
    </p:spTree>
    <p:extLst>
      <p:ext uri="{BB962C8B-B14F-4D97-AF65-F5344CB8AC3E}">
        <p14:creationId xmlns:p14="http://schemas.microsoft.com/office/powerpoint/2010/main" val="149236468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3" name="Rectangle 2"/>
          <p:cNvSpPr/>
          <p:nvPr/>
        </p:nvSpPr>
        <p:spPr>
          <a:xfrm>
            <a:off x="876298" y="244832"/>
            <a:ext cx="2695038" cy="369332"/>
          </a:xfrm>
          <a:prstGeom prst="rect">
            <a:avLst/>
          </a:prstGeom>
        </p:spPr>
        <p:txBody>
          <a:bodyPr wrap="square">
            <a:spAutoFit/>
          </a:bodyPr>
          <a:lstStyle/>
          <a:p>
            <a:r>
              <a:rPr lang="en-US" sz="1800" dirty="0" smtClean="0">
                <a:solidFill>
                  <a:srgbClr val="FF0000"/>
                </a:solidFill>
              </a:rPr>
              <a:t>Networking(neutron)</a:t>
            </a:r>
            <a:endParaRPr lang="en-US" sz="1800" dirty="0">
              <a:solidFill>
                <a:srgbClr val="FF0000"/>
              </a:solidFill>
            </a:endParaRPr>
          </a:p>
        </p:txBody>
      </p:sp>
      <p:sp>
        <p:nvSpPr>
          <p:cNvPr id="6" name="Google Shape;314;gaa0a808131_0_0"/>
          <p:cNvSpPr txBox="1"/>
          <p:nvPr/>
        </p:nvSpPr>
        <p:spPr>
          <a:xfrm>
            <a:off x="527538" y="1002324"/>
            <a:ext cx="11059527" cy="5049152"/>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vi-VN" sz="1800" dirty="0" smtClean="0"/>
              <a:t>Thêm network</a:t>
            </a:r>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endParaRPr lang="vi-VN" sz="1800" dirty="0" smtClean="0"/>
          </a:p>
          <a:p>
            <a:endParaRPr lang="vi-VN" sz="1800" dirty="0"/>
          </a:p>
          <a:p>
            <a:pPr marL="285750" indent="-285750">
              <a:buFont typeface="Wingdings" panose="05000000000000000000" pitchFamily="2" charset="2"/>
              <a:buChar char="q"/>
            </a:pPr>
            <a:endParaRPr lang="vi-VN" sz="1800" dirty="0" smtClean="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endParaRPr lang="vi-VN" sz="1800" dirty="0" smtClean="0"/>
          </a:p>
          <a:p>
            <a:endParaRPr lang="vi-VN" sz="1800" dirty="0" smtClean="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r>
              <a:rPr lang="vi-VN" sz="1800" dirty="0" smtClean="0"/>
              <a:t>Xóa network</a:t>
            </a:r>
          </a:p>
          <a:p>
            <a:endParaRPr lang="vi-VN" sz="1800" dirty="0"/>
          </a:p>
        </p:txBody>
      </p:sp>
      <p:pic>
        <p:nvPicPr>
          <p:cNvPr id="5" name="Picture 4"/>
          <p:cNvPicPr>
            <a:picLocks noChangeAspect="1"/>
          </p:cNvPicPr>
          <p:nvPr/>
        </p:nvPicPr>
        <p:blipFill>
          <a:blip r:embed="rId3"/>
          <a:stretch>
            <a:fillRect/>
          </a:stretch>
        </p:blipFill>
        <p:spPr>
          <a:xfrm>
            <a:off x="3109843" y="1002324"/>
            <a:ext cx="8477222" cy="5049152"/>
          </a:xfrm>
          <a:prstGeom prst="rect">
            <a:avLst/>
          </a:prstGeom>
        </p:spPr>
      </p:pic>
      <p:pic>
        <p:nvPicPr>
          <p:cNvPr id="7" name="Picture 6"/>
          <p:cNvPicPr>
            <a:picLocks noChangeAspect="1"/>
          </p:cNvPicPr>
          <p:nvPr/>
        </p:nvPicPr>
        <p:blipFill>
          <a:blip r:embed="rId4"/>
          <a:stretch>
            <a:fillRect/>
          </a:stretch>
        </p:blipFill>
        <p:spPr>
          <a:xfrm>
            <a:off x="3109843" y="1002324"/>
            <a:ext cx="8416806" cy="4671363"/>
          </a:xfrm>
          <a:prstGeom prst="rect">
            <a:avLst/>
          </a:prstGeom>
        </p:spPr>
      </p:pic>
    </p:spTree>
    <p:extLst>
      <p:ext uri="{BB962C8B-B14F-4D97-AF65-F5344CB8AC3E}">
        <p14:creationId xmlns:p14="http://schemas.microsoft.com/office/powerpoint/2010/main" val="336288306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 calcmode="lin" valueType="num">
                                      <p:cBhvr additive="base">
                                        <p:cTn id="1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3" name="Rectangle 2"/>
          <p:cNvSpPr/>
          <p:nvPr/>
        </p:nvSpPr>
        <p:spPr>
          <a:xfrm>
            <a:off x="876298" y="244832"/>
            <a:ext cx="2695038" cy="369332"/>
          </a:xfrm>
          <a:prstGeom prst="rect">
            <a:avLst/>
          </a:prstGeom>
        </p:spPr>
        <p:txBody>
          <a:bodyPr wrap="square">
            <a:spAutoFit/>
          </a:bodyPr>
          <a:lstStyle/>
          <a:p>
            <a:r>
              <a:rPr lang="en-US" sz="1800" dirty="0" smtClean="0">
                <a:solidFill>
                  <a:srgbClr val="FF0000"/>
                </a:solidFill>
              </a:rPr>
              <a:t>Dashboard(Horizon)</a:t>
            </a:r>
            <a:endParaRPr lang="en-US" sz="1800" dirty="0">
              <a:solidFill>
                <a:srgbClr val="FF0000"/>
              </a:solidFill>
            </a:endParaRPr>
          </a:p>
        </p:txBody>
      </p:sp>
      <p:sp>
        <p:nvSpPr>
          <p:cNvPr id="6" name="Google Shape;314;gaa0a808131_0_0"/>
          <p:cNvSpPr txBox="1"/>
          <p:nvPr/>
        </p:nvSpPr>
        <p:spPr>
          <a:xfrm>
            <a:off x="876298" y="1484991"/>
            <a:ext cx="2296560" cy="3416059"/>
          </a:xfrm>
          <a:prstGeom prst="rect">
            <a:avLst/>
          </a:prstGeom>
          <a:noFill/>
          <a:ln>
            <a:noFill/>
          </a:ln>
        </p:spPr>
        <p:txBody>
          <a:bodyPr spcFirstLastPara="1" wrap="square" lIns="91425" tIns="91425" rIns="91425" bIns="91425" anchor="t" anchorCtr="0">
            <a:noAutofit/>
          </a:bodyPr>
          <a:lstStyle/>
          <a:p>
            <a:r>
              <a:rPr lang="en-US" sz="1800" dirty="0" err="1"/>
              <a:t>Là</a:t>
            </a:r>
            <a:r>
              <a:rPr lang="en-US" sz="1800" dirty="0"/>
              <a:t> service </a:t>
            </a:r>
            <a:r>
              <a:rPr lang="en-US" sz="1800" dirty="0" err="1"/>
              <a:t>cung</a:t>
            </a:r>
            <a:r>
              <a:rPr lang="en-US" sz="1800" dirty="0"/>
              <a:t> </a:t>
            </a:r>
            <a:r>
              <a:rPr lang="en-US" sz="1800" dirty="0" err="1"/>
              <a:t>cấp</a:t>
            </a:r>
            <a:r>
              <a:rPr lang="en-US" sz="1800" dirty="0"/>
              <a:t> </a:t>
            </a:r>
            <a:r>
              <a:rPr lang="en-US" sz="1800" dirty="0" err="1"/>
              <a:t>dịch</a:t>
            </a:r>
            <a:r>
              <a:rPr lang="en-US" sz="1800" dirty="0"/>
              <a:t> </a:t>
            </a:r>
            <a:r>
              <a:rPr lang="en-US" sz="1800" dirty="0" err="1"/>
              <a:t>vụ</a:t>
            </a:r>
            <a:r>
              <a:rPr lang="en-US" sz="1800" dirty="0"/>
              <a:t> </a:t>
            </a:r>
            <a:r>
              <a:rPr lang="en-US" sz="1800" dirty="0" err="1"/>
              <a:t>đồ</a:t>
            </a:r>
            <a:r>
              <a:rPr lang="en-US" sz="1800" dirty="0"/>
              <a:t> </a:t>
            </a:r>
            <a:r>
              <a:rPr lang="en-US" sz="1800" dirty="0" err="1"/>
              <a:t>họa</a:t>
            </a:r>
            <a:r>
              <a:rPr lang="en-US" sz="1800" dirty="0"/>
              <a:t> GUI </a:t>
            </a:r>
            <a:r>
              <a:rPr lang="en-US" sz="1800" dirty="0" err="1"/>
              <a:t>phục</a:t>
            </a:r>
            <a:r>
              <a:rPr lang="en-US" sz="1800" dirty="0"/>
              <a:t> </a:t>
            </a:r>
            <a:r>
              <a:rPr lang="en-US" sz="1800" dirty="0" err="1"/>
              <a:t>vụ</a:t>
            </a:r>
            <a:r>
              <a:rPr lang="en-US" sz="1800" dirty="0"/>
              <a:t> </a:t>
            </a:r>
            <a:r>
              <a:rPr lang="en-US" sz="1800" dirty="0" err="1"/>
              <a:t>cho</a:t>
            </a:r>
            <a:r>
              <a:rPr lang="en-US" sz="1800" dirty="0"/>
              <a:t> </a:t>
            </a:r>
            <a:r>
              <a:rPr lang="en-US" sz="1800" dirty="0" err="1"/>
              <a:t>quản</a:t>
            </a:r>
            <a:r>
              <a:rPr lang="en-US" sz="1800" dirty="0"/>
              <a:t> </a:t>
            </a:r>
            <a:r>
              <a:rPr lang="en-US" sz="1800" dirty="0" err="1"/>
              <a:t>trị</a:t>
            </a:r>
            <a:r>
              <a:rPr lang="en-US" sz="1800" dirty="0"/>
              <a:t> </a:t>
            </a:r>
            <a:r>
              <a:rPr lang="en-US" sz="1800" dirty="0" err="1"/>
              <a:t>hệ</a:t>
            </a:r>
            <a:r>
              <a:rPr lang="en-US" sz="1800" dirty="0"/>
              <a:t> </a:t>
            </a:r>
            <a:r>
              <a:rPr lang="en-US" sz="1800" dirty="0" err="1"/>
              <a:t>thống</a:t>
            </a:r>
            <a:r>
              <a:rPr lang="en-US" sz="1800" dirty="0"/>
              <a:t> </a:t>
            </a:r>
            <a:r>
              <a:rPr lang="en-US" sz="1800" dirty="0" err="1"/>
              <a:t>OpenStack</a:t>
            </a:r>
            <a:r>
              <a:rPr lang="en-US" sz="1800" dirty="0"/>
              <a:t> </a:t>
            </a:r>
            <a:r>
              <a:rPr lang="en-US" sz="1800" dirty="0" err="1"/>
              <a:t>thông</a:t>
            </a:r>
            <a:r>
              <a:rPr lang="en-US" sz="1800" dirty="0"/>
              <a:t> qua website</a:t>
            </a:r>
          </a:p>
          <a:p>
            <a:r>
              <a:rPr lang="en-US" sz="1800" dirty="0"/>
              <a:t/>
            </a:r>
            <a:br>
              <a:rPr lang="en-US" sz="1800" dirty="0"/>
            </a:br>
            <a:endParaRPr lang="en-US" sz="1800" dirty="0" smtClean="0"/>
          </a:p>
        </p:txBody>
      </p:sp>
      <p:pic>
        <p:nvPicPr>
          <p:cNvPr id="4" name="Picture 3"/>
          <p:cNvPicPr>
            <a:picLocks noChangeAspect="1"/>
          </p:cNvPicPr>
          <p:nvPr/>
        </p:nvPicPr>
        <p:blipFill>
          <a:blip r:embed="rId3"/>
          <a:stretch>
            <a:fillRect/>
          </a:stretch>
        </p:blipFill>
        <p:spPr>
          <a:xfrm>
            <a:off x="3571336" y="828136"/>
            <a:ext cx="8015729" cy="5160111"/>
          </a:xfrm>
          <a:prstGeom prst="rect">
            <a:avLst/>
          </a:prstGeom>
        </p:spPr>
      </p:pic>
    </p:spTree>
    <p:extLst>
      <p:ext uri="{BB962C8B-B14F-4D97-AF65-F5344CB8AC3E}">
        <p14:creationId xmlns:p14="http://schemas.microsoft.com/office/powerpoint/2010/main" val="614752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3" name="Rectangle 2"/>
          <p:cNvSpPr/>
          <p:nvPr/>
        </p:nvSpPr>
        <p:spPr>
          <a:xfrm>
            <a:off x="876298" y="244832"/>
            <a:ext cx="2695038" cy="923330"/>
          </a:xfrm>
          <a:prstGeom prst="rect">
            <a:avLst/>
          </a:prstGeom>
        </p:spPr>
        <p:txBody>
          <a:bodyPr wrap="square">
            <a:spAutoFit/>
          </a:bodyPr>
          <a:lstStyle/>
          <a:p>
            <a:r>
              <a:rPr lang="en-US" sz="1800" b="1" dirty="0">
                <a:solidFill>
                  <a:srgbClr val="FF0000"/>
                </a:solidFill>
              </a:rPr>
              <a:t>Block Storage (Cinder)</a:t>
            </a:r>
          </a:p>
          <a:p>
            <a:r>
              <a:rPr lang="en-US" sz="1800" dirty="0"/>
              <a:t/>
            </a:r>
            <a:br>
              <a:rPr lang="en-US" sz="1800" dirty="0"/>
            </a:br>
            <a:endParaRPr lang="en-US" sz="1800" dirty="0">
              <a:solidFill>
                <a:srgbClr val="FF0000"/>
              </a:solidFill>
            </a:endParaRPr>
          </a:p>
        </p:txBody>
      </p:sp>
      <p:sp>
        <p:nvSpPr>
          <p:cNvPr id="6" name="Google Shape;314;gaa0a808131_0_0"/>
          <p:cNvSpPr txBox="1"/>
          <p:nvPr/>
        </p:nvSpPr>
        <p:spPr>
          <a:xfrm>
            <a:off x="876298" y="761585"/>
            <a:ext cx="9339167" cy="1710395"/>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vi-VN" sz="1800" dirty="0"/>
              <a:t>Cung cấp các thiết bị lưu trữ (block storage) cho instances. Phương thức lưu trữ được cung cấp và sử dụng được xác định bởi trình điều khiển Lưu trữ khối(Block Storage driver) hoặc các trình điều khiển trong trường hợp cấu hình đa phụ trợ</a:t>
            </a:r>
            <a:r>
              <a:rPr lang="vi-VN" sz="1800" dirty="0" smtClean="0"/>
              <a:t>.</a:t>
            </a:r>
            <a:endParaRPr lang="en-US" sz="1800" dirty="0" smtClean="0"/>
          </a:p>
          <a:p>
            <a:r>
              <a:rPr lang="en-US" sz="1800" dirty="0"/>
              <a:t/>
            </a:r>
            <a:br>
              <a:rPr lang="en-US" sz="1800" dirty="0"/>
            </a:br>
            <a:endParaRPr lang="en-US" sz="1800" dirty="0" smtClean="0"/>
          </a:p>
        </p:txBody>
      </p:sp>
      <p:pic>
        <p:nvPicPr>
          <p:cNvPr id="5" name="Picture 4"/>
          <p:cNvPicPr>
            <a:picLocks noChangeAspect="1"/>
          </p:cNvPicPr>
          <p:nvPr/>
        </p:nvPicPr>
        <p:blipFill>
          <a:blip r:embed="rId3"/>
          <a:stretch>
            <a:fillRect/>
          </a:stretch>
        </p:blipFill>
        <p:spPr>
          <a:xfrm>
            <a:off x="1308887" y="1982179"/>
            <a:ext cx="9224297" cy="3627313"/>
          </a:xfrm>
          <a:prstGeom prst="rect">
            <a:avLst/>
          </a:prstGeom>
        </p:spPr>
      </p:pic>
    </p:spTree>
    <p:extLst>
      <p:ext uri="{BB962C8B-B14F-4D97-AF65-F5344CB8AC3E}">
        <p14:creationId xmlns:p14="http://schemas.microsoft.com/office/powerpoint/2010/main" val="3533273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3" name="Rectangle 2"/>
          <p:cNvSpPr/>
          <p:nvPr/>
        </p:nvSpPr>
        <p:spPr>
          <a:xfrm>
            <a:off x="876298" y="244832"/>
            <a:ext cx="2695038" cy="923330"/>
          </a:xfrm>
          <a:prstGeom prst="rect">
            <a:avLst/>
          </a:prstGeom>
        </p:spPr>
        <p:txBody>
          <a:bodyPr wrap="square">
            <a:spAutoFit/>
          </a:bodyPr>
          <a:lstStyle/>
          <a:p>
            <a:r>
              <a:rPr lang="en-US" sz="1800" b="1" dirty="0">
                <a:solidFill>
                  <a:srgbClr val="FF0000"/>
                </a:solidFill>
              </a:rPr>
              <a:t>Block Storage (Cinder)</a:t>
            </a:r>
          </a:p>
          <a:p>
            <a:r>
              <a:rPr lang="en-US" sz="1800" dirty="0"/>
              <a:t/>
            </a:r>
            <a:br>
              <a:rPr lang="en-US" sz="1800" dirty="0"/>
            </a:br>
            <a:endParaRPr lang="en-US" sz="1800" dirty="0">
              <a:solidFill>
                <a:srgbClr val="FF0000"/>
              </a:solidFill>
            </a:endParaRPr>
          </a:p>
        </p:txBody>
      </p:sp>
      <p:sp>
        <p:nvSpPr>
          <p:cNvPr id="6" name="Google Shape;314;gaa0a808131_0_0"/>
          <p:cNvSpPr txBox="1"/>
          <p:nvPr/>
        </p:nvSpPr>
        <p:spPr>
          <a:xfrm>
            <a:off x="876298" y="761585"/>
            <a:ext cx="2007579" cy="3863169"/>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q"/>
            </a:pPr>
            <a:r>
              <a:rPr lang="vi-VN" sz="1800" dirty="0" smtClean="0"/>
              <a:t>Tạo volume</a:t>
            </a:r>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endParaRPr lang="vi-VN" sz="1800" dirty="0" smtClean="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endParaRPr lang="vi-VN" sz="1800" dirty="0" smtClean="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endParaRPr lang="vi-VN" sz="1800" dirty="0" smtClean="0"/>
          </a:p>
          <a:p>
            <a:pPr marL="285750" indent="-285750">
              <a:buFont typeface="Wingdings" panose="05000000000000000000" pitchFamily="2" charset="2"/>
              <a:buChar char="q"/>
            </a:pPr>
            <a:endParaRPr lang="vi-VN" sz="1800" dirty="0"/>
          </a:p>
          <a:p>
            <a:pPr marL="285750" indent="-285750">
              <a:buFont typeface="Wingdings" panose="05000000000000000000" pitchFamily="2" charset="2"/>
              <a:buChar char="q"/>
            </a:pPr>
            <a:r>
              <a:rPr lang="vi-VN" sz="1800" dirty="0" smtClean="0"/>
              <a:t>Xóa volume</a:t>
            </a:r>
          </a:p>
          <a:p>
            <a:r>
              <a:rPr lang="en-US" sz="1800" dirty="0"/>
              <a:t/>
            </a:r>
            <a:br>
              <a:rPr lang="en-US" sz="1800" dirty="0"/>
            </a:br>
            <a:endParaRPr lang="en-US" sz="1800" dirty="0" smtClean="0"/>
          </a:p>
        </p:txBody>
      </p:sp>
      <p:pic>
        <p:nvPicPr>
          <p:cNvPr id="4" name="Picture 3"/>
          <p:cNvPicPr>
            <a:picLocks noChangeAspect="1"/>
          </p:cNvPicPr>
          <p:nvPr/>
        </p:nvPicPr>
        <p:blipFill>
          <a:blip r:embed="rId3"/>
          <a:stretch>
            <a:fillRect/>
          </a:stretch>
        </p:blipFill>
        <p:spPr>
          <a:xfrm>
            <a:off x="3716295" y="957146"/>
            <a:ext cx="7870770" cy="4529254"/>
          </a:xfrm>
          <a:prstGeom prst="rect">
            <a:avLst/>
          </a:prstGeom>
        </p:spPr>
      </p:pic>
      <p:pic>
        <p:nvPicPr>
          <p:cNvPr id="7" name="Picture 6"/>
          <p:cNvPicPr>
            <a:picLocks noChangeAspect="1"/>
          </p:cNvPicPr>
          <p:nvPr/>
        </p:nvPicPr>
        <p:blipFill>
          <a:blip r:embed="rId4"/>
          <a:stretch>
            <a:fillRect/>
          </a:stretch>
        </p:blipFill>
        <p:spPr>
          <a:xfrm>
            <a:off x="3716295" y="957146"/>
            <a:ext cx="7725746" cy="4529254"/>
          </a:xfrm>
          <a:prstGeom prst="rect">
            <a:avLst/>
          </a:prstGeom>
        </p:spPr>
      </p:pic>
    </p:spTree>
    <p:extLst>
      <p:ext uri="{BB962C8B-B14F-4D97-AF65-F5344CB8AC3E}">
        <p14:creationId xmlns:p14="http://schemas.microsoft.com/office/powerpoint/2010/main" val="6511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5"/>
          <p:cNvSpPr txBox="1"/>
          <p:nvPr/>
        </p:nvSpPr>
        <p:spPr>
          <a:xfrm>
            <a:off x="4439071" y="2738717"/>
            <a:ext cx="301877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SLIDE-TEMPLATE</a:t>
            </a:r>
            <a:endParaRPr sz="3200" b="1">
              <a:solidFill>
                <a:schemeClr val="lt1"/>
              </a:solidFill>
              <a:latin typeface="Calibri"/>
              <a:ea typeface="Calibri"/>
              <a:cs typeface="Calibri"/>
              <a:sym typeface="Calibri"/>
            </a:endParaRPr>
          </a:p>
        </p:txBody>
      </p:sp>
      <p:sp>
        <p:nvSpPr>
          <p:cNvPr id="387" name="Google Shape;387;p35"/>
          <p:cNvSpPr txBox="1"/>
          <p:nvPr/>
        </p:nvSpPr>
        <p:spPr>
          <a:xfrm>
            <a:off x="3441201" y="3323492"/>
            <a:ext cx="501451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VIETTEL IDC 2020 </a:t>
            </a:r>
            <a:endParaRPr sz="4400">
              <a:solidFill>
                <a:schemeClr val="lt1"/>
              </a:solidFill>
              <a:latin typeface="Roboto"/>
              <a:ea typeface="Roboto"/>
              <a:cs typeface="Roboto"/>
              <a:sym typeface="Roboto"/>
            </a:endParaRPr>
          </a:p>
        </p:txBody>
      </p:sp>
      <p:pic>
        <p:nvPicPr>
          <p:cNvPr id="388" name="Google Shape;388;p35"/>
          <p:cNvPicPr preferRelativeResize="0"/>
          <p:nvPr/>
        </p:nvPicPr>
        <p:blipFill rotWithShape="1">
          <a:blip r:embed="rId3">
            <a:alphaModFix/>
          </a:blip>
          <a:srcRect/>
          <a:stretch/>
        </p:blipFill>
        <p:spPr>
          <a:xfrm>
            <a:off x="335572" y="276511"/>
            <a:ext cx="2276415" cy="768518"/>
          </a:xfrm>
          <a:prstGeom prst="rect">
            <a:avLst/>
          </a:prstGeom>
          <a:noFill/>
          <a:ln>
            <a:noFill/>
          </a:ln>
        </p:spPr>
      </p:pic>
      <p:pic>
        <p:nvPicPr>
          <p:cNvPr id="389" name="Google Shape;389;p35"/>
          <p:cNvPicPr preferRelativeResize="0"/>
          <p:nvPr/>
        </p:nvPicPr>
        <p:blipFill rotWithShape="1">
          <a:blip r:embed="rId4">
            <a:alphaModFix/>
          </a:blip>
          <a:srcRect/>
          <a:stretch/>
        </p:blipFill>
        <p:spPr>
          <a:xfrm>
            <a:off x="591" y="0"/>
            <a:ext cx="12190817" cy="6858000"/>
          </a:xfrm>
          <a:prstGeom prst="rect">
            <a:avLst/>
          </a:prstGeom>
          <a:noFill/>
          <a:ln>
            <a:noFill/>
          </a:ln>
        </p:spPr>
      </p:pic>
      <p:sp>
        <p:nvSpPr>
          <p:cNvPr id="390" name="Google Shape;390;p35"/>
          <p:cNvSpPr txBox="1"/>
          <p:nvPr/>
        </p:nvSpPr>
        <p:spPr>
          <a:xfrm>
            <a:off x="4519221" y="3000326"/>
            <a:ext cx="29386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Arial"/>
                <a:ea typeface="Arial"/>
                <a:cs typeface="Arial"/>
                <a:sym typeface="Arial"/>
              </a:rPr>
              <a:t>Thank you!</a:t>
            </a:r>
            <a:endParaRPr sz="360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p:nvPr/>
        </p:nvSpPr>
        <p:spPr>
          <a:xfrm>
            <a:off x="4439071" y="2738717"/>
            <a:ext cx="301877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SLIDE-TEMPLATE</a:t>
            </a:r>
            <a:endParaRPr sz="3200" b="1">
              <a:solidFill>
                <a:schemeClr val="lt1"/>
              </a:solidFill>
              <a:latin typeface="Calibri"/>
              <a:ea typeface="Calibri"/>
              <a:cs typeface="Calibri"/>
              <a:sym typeface="Calibri"/>
            </a:endParaRPr>
          </a:p>
        </p:txBody>
      </p:sp>
      <p:sp>
        <p:nvSpPr>
          <p:cNvPr id="69" name="Google Shape;69;p2"/>
          <p:cNvSpPr txBox="1"/>
          <p:nvPr/>
        </p:nvSpPr>
        <p:spPr>
          <a:xfrm>
            <a:off x="3441201" y="3323492"/>
            <a:ext cx="501451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Roboto"/>
                <a:ea typeface="Roboto"/>
                <a:cs typeface="Roboto"/>
                <a:sym typeface="Roboto"/>
              </a:rPr>
              <a:t>VIETTEL IDC 2020 </a:t>
            </a:r>
            <a:endParaRPr sz="4400">
              <a:solidFill>
                <a:schemeClr val="lt1"/>
              </a:solidFill>
              <a:latin typeface="Roboto"/>
              <a:ea typeface="Roboto"/>
              <a:cs typeface="Roboto"/>
              <a:sym typeface="Roboto"/>
            </a:endParaRPr>
          </a:p>
        </p:txBody>
      </p:sp>
      <p:pic>
        <p:nvPicPr>
          <p:cNvPr id="70" name="Google Shape;70;p2"/>
          <p:cNvPicPr preferRelativeResize="0"/>
          <p:nvPr/>
        </p:nvPicPr>
        <p:blipFill rotWithShape="1">
          <a:blip r:embed="rId3">
            <a:alphaModFix/>
          </a:blip>
          <a:srcRect/>
          <a:stretch/>
        </p:blipFill>
        <p:spPr>
          <a:xfrm>
            <a:off x="335572" y="276511"/>
            <a:ext cx="2276415" cy="768518"/>
          </a:xfrm>
          <a:prstGeom prst="rect">
            <a:avLst/>
          </a:prstGeom>
          <a:noFill/>
          <a:ln>
            <a:noFill/>
          </a:ln>
        </p:spPr>
      </p:pic>
      <p:pic>
        <p:nvPicPr>
          <p:cNvPr id="71" name="Google Shape;71;p2"/>
          <p:cNvPicPr preferRelativeResize="0"/>
          <p:nvPr/>
        </p:nvPicPr>
        <p:blipFill rotWithShape="1">
          <a:blip r:embed="rId4">
            <a:alphaModFix/>
          </a:blip>
          <a:srcRect/>
          <a:stretch/>
        </p:blipFill>
        <p:spPr>
          <a:xfrm>
            <a:off x="591" y="0"/>
            <a:ext cx="12190818" cy="6858000"/>
          </a:xfrm>
          <a:prstGeom prst="rect">
            <a:avLst/>
          </a:prstGeom>
          <a:noFill/>
          <a:ln>
            <a:noFill/>
          </a:ln>
        </p:spPr>
      </p:pic>
      <p:pic>
        <p:nvPicPr>
          <p:cNvPr id="72" name="Google Shape;72;p2"/>
          <p:cNvPicPr preferRelativeResize="0"/>
          <p:nvPr/>
        </p:nvPicPr>
        <p:blipFill rotWithShape="1">
          <a:blip r:embed="rId3">
            <a:alphaModFix/>
          </a:blip>
          <a:srcRect/>
          <a:stretch/>
        </p:blipFill>
        <p:spPr>
          <a:xfrm>
            <a:off x="487972" y="276511"/>
            <a:ext cx="2276415" cy="768518"/>
          </a:xfrm>
          <a:prstGeom prst="rect">
            <a:avLst/>
          </a:prstGeom>
          <a:noFill/>
          <a:ln>
            <a:noFill/>
          </a:ln>
        </p:spPr>
      </p:pic>
      <p:pic>
        <p:nvPicPr>
          <p:cNvPr id="74" name="Google Shape;74;p2"/>
          <p:cNvPicPr preferRelativeResize="0"/>
          <p:nvPr/>
        </p:nvPicPr>
        <p:blipFill rotWithShape="1">
          <a:blip r:embed="rId5">
            <a:alphaModFix/>
          </a:blip>
          <a:srcRect/>
          <a:stretch/>
        </p:blipFill>
        <p:spPr>
          <a:xfrm>
            <a:off x="3201999" y="1682242"/>
            <a:ext cx="3432947" cy="2410691"/>
          </a:xfrm>
          <a:prstGeom prst="rect">
            <a:avLst/>
          </a:prstGeom>
          <a:noFill/>
          <a:ln>
            <a:noFill/>
          </a:ln>
        </p:spPr>
      </p:pic>
      <p:sp>
        <p:nvSpPr>
          <p:cNvPr id="75" name="Google Shape;75;p2"/>
          <p:cNvSpPr txBox="1"/>
          <p:nvPr/>
        </p:nvSpPr>
        <p:spPr>
          <a:xfrm>
            <a:off x="2206800" y="2784923"/>
            <a:ext cx="777840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5400" dirty="0" smtClean="0">
                <a:solidFill>
                  <a:srgbClr val="FF0000"/>
                </a:solidFill>
                <a:latin typeface="Roboto"/>
                <a:ea typeface="Roboto"/>
                <a:cs typeface="Roboto"/>
                <a:sym typeface="Roboto"/>
              </a:rPr>
              <a:t>OPENSTACK</a:t>
            </a:r>
            <a:endParaRPr sz="5400" dirty="0">
              <a:solidFill>
                <a:srgbClr val="FF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4"/>
          <p:cNvSpPr txBox="1"/>
          <p:nvPr/>
        </p:nvSpPr>
        <p:spPr>
          <a:xfrm>
            <a:off x="5707374" y="1479400"/>
            <a:ext cx="54555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400" b="1" dirty="0" smtClean="0">
                <a:solidFill>
                  <a:srgbClr val="FF0000"/>
                </a:solidFill>
                <a:latin typeface="+mj-lt"/>
                <a:ea typeface="Arial"/>
                <a:cs typeface="Arial"/>
                <a:sym typeface="Arial"/>
              </a:rPr>
              <a:t>Khái niệm về Openstack</a:t>
            </a:r>
            <a:endParaRPr sz="2400" b="1" dirty="0">
              <a:solidFill>
                <a:srgbClr val="FF0000"/>
              </a:solidFill>
              <a:latin typeface="+mj-lt"/>
              <a:ea typeface="Arial"/>
              <a:cs typeface="Arial"/>
              <a:sym typeface="Arial"/>
            </a:endParaRPr>
          </a:p>
        </p:txBody>
      </p:sp>
      <p:sp>
        <p:nvSpPr>
          <p:cNvPr id="82" name="Google Shape;82;p4"/>
          <p:cNvSpPr txBox="1"/>
          <p:nvPr/>
        </p:nvSpPr>
        <p:spPr>
          <a:xfrm>
            <a:off x="5049138" y="2163909"/>
            <a:ext cx="665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Roboto"/>
                <a:ea typeface="Roboto"/>
                <a:cs typeface="Roboto"/>
                <a:sym typeface="Roboto"/>
              </a:rPr>
              <a:t>01</a:t>
            </a:r>
            <a:endParaRPr sz="2400">
              <a:solidFill>
                <a:schemeClr val="lt1"/>
              </a:solidFill>
              <a:latin typeface="Roboto"/>
              <a:ea typeface="Roboto"/>
              <a:cs typeface="Roboto"/>
              <a:sym typeface="Roboto"/>
            </a:endParaRPr>
          </a:p>
        </p:txBody>
      </p:sp>
      <p:sp>
        <p:nvSpPr>
          <p:cNvPr id="84" name="Google Shape;84;p4"/>
          <p:cNvSpPr txBox="1"/>
          <p:nvPr/>
        </p:nvSpPr>
        <p:spPr>
          <a:xfrm>
            <a:off x="8455689" y="5121045"/>
            <a:ext cx="4826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009A96"/>
              </a:solidFill>
              <a:latin typeface="Roboto"/>
              <a:ea typeface="Roboto"/>
              <a:cs typeface="Roboto"/>
              <a:sym typeface="Roboto"/>
            </a:endParaRPr>
          </a:p>
        </p:txBody>
      </p:sp>
      <p:sp>
        <p:nvSpPr>
          <p:cNvPr id="85" name="Google Shape;85;p4"/>
          <p:cNvSpPr txBox="1"/>
          <p:nvPr/>
        </p:nvSpPr>
        <p:spPr>
          <a:xfrm>
            <a:off x="5532681" y="3605279"/>
            <a:ext cx="4826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009A96"/>
              </a:solidFill>
              <a:latin typeface="Roboto"/>
              <a:ea typeface="Roboto"/>
              <a:cs typeface="Roboto"/>
              <a:sym typeface="Roboto"/>
            </a:endParaRPr>
          </a:p>
        </p:txBody>
      </p:sp>
      <p:sp>
        <p:nvSpPr>
          <p:cNvPr id="88" name="Google Shape;88;p4"/>
          <p:cNvSpPr txBox="1"/>
          <p:nvPr/>
        </p:nvSpPr>
        <p:spPr>
          <a:xfrm>
            <a:off x="5707375" y="2448800"/>
            <a:ext cx="51657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400" b="1" dirty="0" smtClean="0">
                <a:solidFill>
                  <a:srgbClr val="FF0000"/>
                </a:solidFill>
                <a:latin typeface="+mj-lt"/>
                <a:ea typeface="Roboto"/>
                <a:cs typeface="Roboto"/>
                <a:sym typeface="Roboto"/>
              </a:rPr>
              <a:t>Module trong openstack</a:t>
            </a:r>
            <a:endParaRPr sz="2400" b="1" dirty="0">
              <a:solidFill>
                <a:srgbClr val="FF0000"/>
              </a:solidFill>
              <a:latin typeface="+mj-lt"/>
              <a:ea typeface="Roboto"/>
              <a:cs typeface="Roboto"/>
              <a:sym typeface="Roboto"/>
            </a:endParaRPr>
          </a:p>
        </p:txBody>
      </p:sp>
      <p:sp>
        <p:nvSpPr>
          <p:cNvPr id="89" name="Google Shape;89;p4"/>
          <p:cNvSpPr txBox="1"/>
          <p:nvPr/>
        </p:nvSpPr>
        <p:spPr>
          <a:xfrm>
            <a:off x="5707377" y="5121054"/>
            <a:ext cx="4826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009A96"/>
              </a:solidFill>
              <a:latin typeface="Roboto"/>
              <a:ea typeface="Roboto"/>
              <a:cs typeface="Roboto"/>
              <a:sym typeface="Roboto"/>
            </a:endParaRPr>
          </a:p>
        </p:txBody>
      </p:sp>
      <p:sp>
        <p:nvSpPr>
          <p:cNvPr id="90" name="Google Shape;90;p4"/>
          <p:cNvSpPr txBox="1">
            <a:spLocks noGrp="1"/>
          </p:cNvSpPr>
          <p:nvPr>
            <p:ph type="ftr" idx="11"/>
          </p:nvPr>
        </p:nvSpPr>
        <p:spPr>
          <a:xfrm>
            <a:off x="4478694" y="6492874"/>
            <a:ext cx="5410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SLIDE-VIETTEL-IDC-2020</a:t>
            </a:r>
            <a:endParaRPr/>
          </a:p>
        </p:txBody>
      </p:sp>
      <p:sp>
        <p:nvSpPr>
          <p:cNvPr id="91" name="Google Shape;91;p4"/>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92" name="Google Shape;92;p4"/>
          <p:cNvSpPr/>
          <p:nvPr/>
        </p:nvSpPr>
        <p:spPr>
          <a:xfrm>
            <a:off x="0" y="5902036"/>
            <a:ext cx="12192000" cy="9559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3" name="Google Shape;93;p4"/>
          <p:cNvGrpSpPr/>
          <p:nvPr/>
        </p:nvGrpSpPr>
        <p:grpSpPr>
          <a:xfrm>
            <a:off x="39600" y="49475"/>
            <a:ext cx="3460140" cy="6858002"/>
            <a:chOff x="39600" y="49475"/>
            <a:chExt cx="3460140" cy="6858002"/>
          </a:xfrm>
        </p:grpSpPr>
        <p:pic>
          <p:nvPicPr>
            <p:cNvPr id="94" name="Google Shape;94;p4"/>
            <p:cNvPicPr preferRelativeResize="0"/>
            <p:nvPr/>
          </p:nvPicPr>
          <p:blipFill rotWithShape="1">
            <a:blip r:embed="rId3">
              <a:alphaModFix/>
            </a:blip>
            <a:srcRect/>
            <a:stretch/>
          </p:blipFill>
          <p:spPr>
            <a:xfrm>
              <a:off x="39600" y="49475"/>
              <a:ext cx="3460140" cy="6858002"/>
            </a:xfrm>
            <a:prstGeom prst="rect">
              <a:avLst/>
            </a:prstGeom>
            <a:noFill/>
            <a:ln>
              <a:noFill/>
            </a:ln>
          </p:spPr>
        </p:pic>
        <p:sp>
          <p:nvSpPr>
            <p:cNvPr id="95" name="Google Shape;95;p4"/>
            <p:cNvSpPr txBox="1"/>
            <p:nvPr/>
          </p:nvSpPr>
          <p:spPr>
            <a:xfrm>
              <a:off x="311139" y="469417"/>
              <a:ext cx="1777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96" name="Google Shape;96;p4"/>
            <p:cNvSpPr txBox="1"/>
            <p:nvPr/>
          </p:nvSpPr>
          <p:spPr>
            <a:xfrm>
              <a:off x="311139" y="726718"/>
              <a:ext cx="172194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Roboto"/>
                  <a:ea typeface="Roboto"/>
                  <a:cs typeface="Roboto"/>
                  <a:sym typeface="Roboto"/>
                </a:rPr>
                <a:t>VIETTEL IDC </a:t>
              </a:r>
              <a:endParaRPr/>
            </a:p>
            <a:p>
              <a:pPr marL="0" marR="0" lvl="0" indent="0" algn="l" rtl="0">
                <a:spcBef>
                  <a:spcPts val="0"/>
                </a:spcBef>
                <a:spcAft>
                  <a:spcPts val="0"/>
                </a:spcAft>
                <a:buNone/>
              </a:pPr>
              <a:r>
                <a:rPr lang="en-US" sz="2000">
                  <a:solidFill>
                    <a:schemeClr val="lt1"/>
                  </a:solidFill>
                  <a:latin typeface="Roboto"/>
                  <a:ea typeface="Roboto"/>
                  <a:cs typeface="Roboto"/>
                  <a:sym typeface="Roboto"/>
                </a:rPr>
                <a:t>2020 </a:t>
              </a:r>
              <a:endParaRPr sz="2000">
                <a:solidFill>
                  <a:schemeClr val="lt1"/>
                </a:solidFill>
                <a:latin typeface="Roboto"/>
                <a:ea typeface="Roboto"/>
                <a:cs typeface="Roboto"/>
                <a:sym typeface="Roboto"/>
              </a:endParaRPr>
            </a:p>
          </p:txBody>
        </p:sp>
        <p:sp>
          <p:nvSpPr>
            <p:cNvPr id="97" name="Google Shape;97;p4"/>
            <p:cNvSpPr txBox="1"/>
            <p:nvPr/>
          </p:nvSpPr>
          <p:spPr>
            <a:xfrm>
              <a:off x="321339" y="1675998"/>
              <a:ext cx="183095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Roboto"/>
                  <a:ea typeface="Roboto"/>
                  <a:cs typeface="Roboto"/>
                  <a:sym typeface="Roboto"/>
                </a:rPr>
                <a:t>Mục lục</a:t>
              </a:r>
              <a:endParaRPr sz="3600">
                <a:solidFill>
                  <a:schemeClr val="lt1"/>
                </a:solidFill>
                <a:latin typeface="Roboto"/>
                <a:ea typeface="Roboto"/>
                <a:cs typeface="Roboto"/>
                <a:sym typeface="Roboto"/>
              </a:endParaRPr>
            </a:p>
          </p:txBody>
        </p:sp>
      </p:grpSp>
      <p:sp>
        <p:nvSpPr>
          <p:cNvPr id="98" name="Google Shape;98;p4"/>
          <p:cNvSpPr/>
          <p:nvPr/>
        </p:nvSpPr>
        <p:spPr>
          <a:xfrm>
            <a:off x="5049113" y="2404995"/>
            <a:ext cx="483600" cy="4878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4"/>
          <p:cNvSpPr/>
          <p:nvPr/>
        </p:nvSpPr>
        <p:spPr>
          <a:xfrm>
            <a:off x="5049125" y="1435595"/>
            <a:ext cx="483600" cy="4878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4"/>
          <p:cNvSpPr txBox="1"/>
          <p:nvPr/>
        </p:nvSpPr>
        <p:spPr>
          <a:xfrm>
            <a:off x="5049138" y="1448657"/>
            <a:ext cx="665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Roboto"/>
                <a:ea typeface="Roboto"/>
                <a:cs typeface="Roboto"/>
                <a:sym typeface="Roboto"/>
              </a:rPr>
              <a:t>01</a:t>
            </a:r>
            <a:endParaRPr sz="2400">
              <a:solidFill>
                <a:schemeClr val="lt1"/>
              </a:solidFill>
              <a:latin typeface="Roboto"/>
              <a:ea typeface="Roboto"/>
              <a:cs typeface="Roboto"/>
              <a:sym typeface="Roboto"/>
            </a:endParaRPr>
          </a:p>
        </p:txBody>
      </p:sp>
      <p:sp>
        <p:nvSpPr>
          <p:cNvPr id="101" name="Google Shape;101;p4"/>
          <p:cNvSpPr txBox="1"/>
          <p:nvPr/>
        </p:nvSpPr>
        <p:spPr>
          <a:xfrm>
            <a:off x="5049138" y="2418045"/>
            <a:ext cx="665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Roboto"/>
                <a:ea typeface="Roboto"/>
                <a:cs typeface="Roboto"/>
                <a:sym typeface="Roboto"/>
              </a:rPr>
              <a:t>02</a:t>
            </a:r>
            <a:endParaRPr sz="2400">
              <a:solidFill>
                <a:schemeClr val="lt1"/>
              </a:solidFill>
              <a:latin typeface="Roboto"/>
              <a:ea typeface="Roboto"/>
              <a:cs typeface="Roboto"/>
              <a:sym typeface="Roboto"/>
            </a:endParaRPr>
          </a:p>
        </p:txBody>
      </p:sp>
      <p:sp>
        <p:nvSpPr>
          <p:cNvPr id="103" name="Google Shape;103;p4"/>
          <p:cNvSpPr txBox="1"/>
          <p:nvPr/>
        </p:nvSpPr>
        <p:spPr>
          <a:xfrm>
            <a:off x="5800399" y="3387925"/>
            <a:ext cx="54555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dirty="0">
              <a:solidFill>
                <a:srgbClr val="009A96"/>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p:nvPr/>
        </p:nvSpPr>
        <p:spPr>
          <a:xfrm>
            <a:off x="4525325" y="2813875"/>
            <a:ext cx="66771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dirty="0" smtClean="0">
                <a:solidFill>
                  <a:srgbClr val="FF0000"/>
                </a:solidFill>
                <a:latin typeface="+mj-lt"/>
                <a:ea typeface="Roboto"/>
                <a:cs typeface="Roboto"/>
                <a:sym typeface="Roboto"/>
              </a:rPr>
              <a:t>Khái niệm về OpenStack</a:t>
            </a:r>
            <a:endParaRPr sz="2800" b="1" dirty="0">
              <a:solidFill>
                <a:srgbClr val="FF0000"/>
              </a:solidFill>
              <a:latin typeface="+mj-lt"/>
              <a:ea typeface="Roboto"/>
              <a:cs typeface="Roboto"/>
              <a:sym typeface="Roboto"/>
            </a:endParaRPr>
          </a:p>
        </p:txBody>
      </p:sp>
      <p:sp>
        <p:nvSpPr>
          <p:cNvPr id="109" name="Google Shape;109;p5"/>
          <p:cNvSpPr/>
          <p:nvPr/>
        </p:nvSpPr>
        <p:spPr>
          <a:xfrm>
            <a:off x="4041817" y="2813883"/>
            <a:ext cx="483506" cy="48787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 name="Google Shape;110;p5"/>
          <p:cNvSpPr txBox="1"/>
          <p:nvPr/>
        </p:nvSpPr>
        <p:spPr>
          <a:xfrm>
            <a:off x="4041817" y="2826958"/>
            <a:ext cx="665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Roboto"/>
                <a:ea typeface="Roboto"/>
                <a:cs typeface="Roboto"/>
                <a:sym typeface="Roboto"/>
              </a:rPr>
              <a:t>01</a:t>
            </a:r>
            <a:endParaRPr sz="2400">
              <a:solidFill>
                <a:schemeClr val="lt1"/>
              </a:solidFill>
              <a:latin typeface="Roboto"/>
              <a:ea typeface="Roboto"/>
              <a:cs typeface="Roboto"/>
              <a:sym typeface="Roboto"/>
            </a:endParaRPr>
          </a:p>
        </p:txBody>
      </p:sp>
      <p:sp>
        <p:nvSpPr>
          <p:cNvPr id="111" name="Google Shape;111;p5"/>
          <p:cNvSpPr/>
          <p:nvPr/>
        </p:nvSpPr>
        <p:spPr>
          <a:xfrm>
            <a:off x="0" y="0"/>
            <a:ext cx="1000461" cy="5809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5"/>
          <p:cNvSpPr txBox="1">
            <a:spLocks noGrp="1"/>
          </p:cNvSpPr>
          <p:nvPr>
            <p:ph type="ftr" idx="11"/>
          </p:nvPr>
        </p:nvSpPr>
        <p:spPr>
          <a:xfrm>
            <a:off x="5522186" y="6492874"/>
            <a:ext cx="5410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dirty="0"/>
          </a:p>
        </p:txBody>
      </p:sp>
      <p:sp>
        <p:nvSpPr>
          <p:cNvPr id="113" name="Google Shape;113;p5"/>
          <p:cNvSpPr txBox="1">
            <a:spLocks noGrp="1"/>
          </p:cNvSpPr>
          <p:nvPr>
            <p:ph type="sldNum" idx="12"/>
          </p:nvPr>
        </p:nvSpPr>
        <p:spPr>
          <a:xfrm>
            <a:off x="9982200" y="6492875"/>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mtClean="0"/>
              <a:t>3</a:t>
            </a:fld>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b2f17927fd_0_15"/>
          <p:cNvSpPr txBox="1"/>
          <p:nvPr/>
        </p:nvSpPr>
        <p:spPr>
          <a:xfrm>
            <a:off x="420261" y="716816"/>
            <a:ext cx="6677100" cy="708000"/>
          </a:xfrm>
          <a:prstGeom prst="rect">
            <a:avLst/>
          </a:prstGeom>
          <a:noFill/>
          <a:ln>
            <a:noFill/>
          </a:ln>
        </p:spPr>
        <p:txBody>
          <a:bodyPr spcFirstLastPara="1" wrap="square" lIns="91425" tIns="45700" rIns="91425" bIns="45700" anchor="t" anchorCtr="0">
            <a:noAutofit/>
          </a:bodyPr>
          <a:lstStyle/>
          <a:p>
            <a:pPr lvl="0"/>
            <a:r>
              <a:rPr lang="vi-VN" sz="2000" b="1" dirty="0">
                <a:solidFill>
                  <a:srgbClr val="FF0000"/>
                </a:solidFill>
                <a:latin typeface="Roboto"/>
                <a:ea typeface="Roboto"/>
                <a:cs typeface="Roboto"/>
                <a:sym typeface="Roboto"/>
              </a:rPr>
              <a:t>Khái niệm về OpenStack</a:t>
            </a:r>
          </a:p>
        </p:txBody>
      </p:sp>
      <p:sp>
        <p:nvSpPr>
          <p:cNvPr id="119" name="Google Shape;119;gb2f17927fd_0_15"/>
          <p:cNvSpPr/>
          <p:nvPr/>
        </p:nvSpPr>
        <p:spPr>
          <a:xfrm>
            <a:off x="0" y="0"/>
            <a:ext cx="1000500" cy="58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gb2f17927fd_0_15"/>
          <p:cNvSpPr txBox="1">
            <a:spLocks noGrp="1"/>
          </p:cNvSpPr>
          <p:nvPr>
            <p:ph type="ftr" idx="11"/>
          </p:nvPr>
        </p:nvSpPr>
        <p:spPr>
          <a:xfrm>
            <a:off x="5522186" y="6492874"/>
            <a:ext cx="5410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dirty="0"/>
          </a:p>
        </p:txBody>
      </p:sp>
      <p:sp>
        <p:nvSpPr>
          <p:cNvPr id="121" name="Google Shape;121;gb2f17927fd_0_15"/>
          <p:cNvSpPr txBox="1">
            <a:spLocks noGrp="1"/>
          </p:cNvSpPr>
          <p:nvPr>
            <p:ph type="sldNum" idx="12"/>
          </p:nvPr>
        </p:nvSpPr>
        <p:spPr>
          <a:xfrm>
            <a:off x="9982200" y="6492875"/>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122" name="Google Shape;122;gb2f17927fd_0_15"/>
          <p:cNvSpPr txBox="1"/>
          <p:nvPr/>
        </p:nvSpPr>
        <p:spPr>
          <a:xfrm>
            <a:off x="572876" y="2119199"/>
            <a:ext cx="8978747" cy="4100987"/>
          </a:xfrm>
          <a:prstGeom prst="rect">
            <a:avLst/>
          </a:prstGeom>
          <a:noFill/>
          <a:ln>
            <a:noFill/>
          </a:ln>
        </p:spPr>
        <p:txBody>
          <a:bodyPr spcFirstLastPara="1" wrap="square" lIns="91425" tIns="91425" rIns="91425" bIns="91425" anchor="t" anchorCtr="0">
            <a:noAutofit/>
          </a:bodyPr>
          <a:lstStyle/>
          <a:p>
            <a:r>
              <a:rPr lang="en-US" sz="2000" dirty="0" err="1">
                <a:latin typeface="Times New Roman" panose="02020603050405020304" pitchFamily="18" charset="0"/>
                <a:cs typeface="Times New Roman" panose="02020603050405020304" pitchFamily="18" charset="0"/>
              </a:rPr>
              <a:t>Openstack</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nguồn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mở</a:t>
            </a:r>
            <a:r>
              <a:rPr lang="en-US" sz="2000" dirty="0">
                <a:latin typeface="Times New Roman" panose="02020603050405020304" pitchFamily="18" charset="0"/>
                <a:cs typeface="Times New Roman" panose="02020603050405020304" pitchFamily="18" charset="0"/>
              </a:rPr>
              <a:t> Cloud Computing,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Infrastructure as a Service (</a:t>
            </a:r>
            <a:r>
              <a:rPr lang="en-US" sz="2000" dirty="0" err="1">
                <a:latin typeface="Times New Roman" panose="02020603050405020304" pitchFamily="18" charset="0"/>
                <a:cs typeface="Times New Roman" panose="02020603050405020304" pitchFamily="18" charset="0"/>
              </a:rPr>
              <a:t>IaaS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server </a:t>
            </a:r>
            <a:r>
              <a:rPr lang="en-US" sz="2000" dirty="0" err="1">
                <a:latin typeface="Times New Roman" panose="02020603050405020304" pitchFamily="18" charset="0"/>
                <a:cs typeface="Times New Roman" panose="02020603050405020304" pitchFamily="18" charset="0"/>
              </a:rPr>
              <a:t>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400" dirty="0"/>
              <a:t>. </a:t>
            </a: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3186" y="2904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b2f17927fd_0_27"/>
          <p:cNvSpPr txBox="1">
            <a:spLocks noGrp="1"/>
          </p:cNvSpPr>
          <p:nvPr>
            <p:ph type="sldNum" idx="12"/>
          </p:nvPr>
        </p:nvSpPr>
        <p:spPr>
          <a:xfrm>
            <a:off x="9982200" y="6492875"/>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30" name="Google Shape;130;gb2f17927fd_0_27"/>
          <p:cNvSpPr txBox="1"/>
          <p:nvPr/>
        </p:nvSpPr>
        <p:spPr>
          <a:xfrm>
            <a:off x="907350" y="165102"/>
            <a:ext cx="3626550" cy="454023"/>
          </a:xfrm>
          <a:prstGeom prst="rect">
            <a:avLst/>
          </a:prstGeom>
          <a:noFill/>
          <a:ln>
            <a:solidFill>
              <a:srgbClr val="C00000"/>
            </a:solidFill>
          </a:ln>
        </p:spPr>
        <p:txBody>
          <a:bodyPr spcFirstLastPara="1" wrap="square" lIns="91425" tIns="91425" rIns="91425" bIns="91425" anchor="t" anchorCtr="0">
            <a:noAutofit/>
          </a:bodyPr>
          <a:lstStyle/>
          <a:p>
            <a:pPr marL="0" lvl="0" indent="0" algn="l" rtl="0">
              <a:spcBef>
                <a:spcPts val="0"/>
              </a:spcBef>
              <a:spcAft>
                <a:spcPts val="0"/>
              </a:spcAft>
              <a:buNone/>
            </a:pPr>
            <a:r>
              <a:rPr lang="vi-VN" sz="2000" b="1" dirty="0" smtClean="0">
                <a:solidFill>
                  <a:srgbClr val="FF0000"/>
                </a:solidFill>
                <a:latin typeface="Roboto"/>
                <a:ea typeface="Roboto"/>
                <a:cs typeface="Roboto"/>
                <a:sym typeface="Roboto"/>
              </a:rPr>
              <a:t>Các module trong openstack</a:t>
            </a:r>
            <a:endParaRPr sz="2000" b="1" dirty="0">
              <a:solidFill>
                <a:srgbClr val="FF0000"/>
              </a:solidFill>
              <a:latin typeface="Roboto"/>
              <a:ea typeface="Roboto"/>
              <a:cs typeface="Roboto"/>
              <a:sym typeface="Roboto"/>
            </a:endParaRPr>
          </a:p>
        </p:txBody>
      </p:sp>
      <p:grpSp>
        <p:nvGrpSpPr>
          <p:cNvPr id="5" name="Group 4"/>
          <p:cNvGrpSpPr>
            <a:grpSpLocks/>
          </p:cNvGrpSpPr>
          <p:nvPr/>
        </p:nvGrpSpPr>
        <p:grpSpPr bwMode="auto">
          <a:xfrm>
            <a:off x="1620838" y="836613"/>
            <a:ext cx="9207500" cy="5016500"/>
            <a:chOff x="247" y="1421"/>
            <a:chExt cx="5800" cy="316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 y="1421"/>
              <a:ext cx="5800" cy="3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6"/>
            <p:cNvSpPr txBox="1">
              <a:spLocks noChangeArrowheads="1"/>
            </p:cNvSpPr>
            <p:nvPr/>
          </p:nvSpPr>
          <p:spPr bwMode="auto">
            <a:xfrm>
              <a:off x="247" y="1421"/>
              <a:ext cx="5800" cy="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3" name="Rectangle 2"/>
          <p:cNvSpPr/>
          <p:nvPr/>
        </p:nvSpPr>
        <p:spPr>
          <a:xfrm>
            <a:off x="762000" y="152400"/>
            <a:ext cx="5067300" cy="400110"/>
          </a:xfrm>
          <a:prstGeom prst="rect">
            <a:avLst/>
          </a:prstGeom>
        </p:spPr>
        <p:txBody>
          <a:bodyPr wrap="square">
            <a:spAutoFit/>
          </a:bodyPr>
          <a:lstStyle/>
          <a:p>
            <a:pPr lvl="0"/>
            <a:r>
              <a:rPr lang="vi-VN" sz="2000" b="1" dirty="0" smtClean="0">
                <a:solidFill>
                  <a:srgbClr val="FF0000"/>
                </a:solidFill>
                <a:latin typeface="Roboto"/>
                <a:ea typeface="Roboto"/>
                <a:cs typeface="Roboto"/>
                <a:sym typeface="Roboto"/>
              </a:rPr>
              <a:t>Identity (keystone)</a:t>
            </a:r>
            <a:endParaRPr lang="vi-VN" sz="2000" b="1" dirty="0">
              <a:solidFill>
                <a:srgbClr val="FF0000"/>
              </a:solidFill>
              <a:latin typeface="Roboto"/>
              <a:ea typeface="Roboto"/>
              <a:cs typeface="Roboto"/>
              <a:sym typeface="Roboto"/>
            </a:endParaRPr>
          </a:p>
        </p:txBody>
      </p:sp>
      <p:sp>
        <p:nvSpPr>
          <p:cNvPr id="5" name="Google Shape;314;gaa0a808131_0_0"/>
          <p:cNvSpPr txBox="1"/>
          <p:nvPr/>
        </p:nvSpPr>
        <p:spPr>
          <a:xfrm>
            <a:off x="695325" y="1067800"/>
            <a:ext cx="5383500" cy="4180475"/>
          </a:xfrm>
          <a:prstGeom prst="rect">
            <a:avLst/>
          </a:prstGeom>
          <a:noFill/>
          <a:ln>
            <a:noFill/>
          </a:ln>
        </p:spPr>
        <p:txBody>
          <a:bodyPr spcFirstLastPara="1" wrap="square" lIns="91425" tIns="91425" rIns="91425" bIns="91425" anchor="t" anchorCtr="0">
            <a:noAutofit/>
          </a:bodyPr>
          <a:lstStyle/>
          <a:p>
            <a:pPr marL="285750" lvl="0" indent="-285750">
              <a:buFontTx/>
              <a:buChar char="-"/>
            </a:pPr>
            <a:r>
              <a:rPr lang="vi-VN" sz="1800" dirty="0" smtClean="0">
                <a:latin typeface="+mj-lt"/>
              </a:rPr>
              <a:t>Dịch vụ OpenStack tận dụng Identity để đảm bảo danh tính người dùng quyền truy cập, sử dụng các dịch vụ khác trong quá trình triển khai.</a:t>
            </a:r>
          </a:p>
          <a:p>
            <a:pPr marL="285750" indent="-285750">
              <a:buFontTx/>
              <a:buChar char="-"/>
            </a:pPr>
            <a:r>
              <a:rPr lang="vi-VN" sz="1800" dirty="0" smtClean="0">
                <a:latin typeface="+mj-lt"/>
              </a:rPr>
              <a:t>Kiểm soát đăng nhập, quyền hạn người dùng cuối:</a:t>
            </a:r>
          </a:p>
          <a:p>
            <a:pPr marL="285750" indent="-285750">
              <a:buFontTx/>
              <a:buChar char="-"/>
            </a:pPr>
            <a:r>
              <a:rPr lang="vi-VN" sz="1800" dirty="0" smtClean="0">
                <a:latin typeface="+mj-lt"/>
                <a:ea typeface="Times New Roman"/>
                <a:cs typeface="Times New Roman"/>
                <a:sym typeface="Times New Roman"/>
              </a:rPr>
              <a:t>Cách kiểm tra bằng câu lệnh: </a:t>
            </a:r>
            <a:r>
              <a:rPr lang="vi-VN" sz="1800" i="1" dirty="0" smtClean="0">
                <a:latin typeface="+mj-lt"/>
                <a:ea typeface="Times New Roman"/>
                <a:cs typeface="Times New Roman"/>
                <a:sym typeface="Times New Roman"/>
              </a:rPr>
              <a:t>openstack user list</a:t>
            </a:r>
          </a:p>
          <a:p>
            <a:pPr marL="285750" lvl="0" indent="-285750">
              <a:buFontTx/>
              <a:buChar char="-"/>
            </a:pPr>
            <a:r>
              <a:rPr lang="en-US" sz="1800" dirty="0" err="1" smtClean="0">
                <a:latin typeface="Times New Roman" panose="02020603050405020304" pitchFamily="18" charset="0"/>
                <a:cs typeface="Times New Roman" panose="02020603050405020304" pitchFamily="18" charset="0"/>
              </a:rPr>
              <a:t>KeyStone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4 </a:t>
            </a:r>
            <a:r>
              <a:rPr lang="en-US" sz="1800" dirty="0" err="1" smtClean="0">
                <a:latin typeface="Times New Roman" panose="02020603050405020304" pitchFamily="18" charset="0"/>
                <a:cs typeface="Times New Roman" panose="02020603050405020304" pitchFamily="18" charset="0"/>
              </a:rPr>
              <a:t>đối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tượng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 domain, project, user and role.</a:t>
            </a:r>
            <a:endParaRPr lang="vi-VN" sz="1800"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sz="1800" dirty="0" smtClean="0">
                <a:latin typeface="+mj-lt"/>
              </a:rPr>
              <a:t>User : người dùng</a:t>
            </a:r>
          </a:p>
          <a:p>
            <a:pPr marL="285750" lvl="0" indent="-285750">
              <a:buFont typeface="Arial" panose="020B0604020202020204" pitchFamily="34" charset="0"/>
              <a:buChar char="•"/>
            </a:pPr>
            <a:r>
              <a:rPr lang="vi-VN" sz="1800" dirty="0" smtClean="0">
                <a:latin typeface="+mj-lt"/>
              </a:rPr>
              <a:t>Project </a:t>
            </a:r>
          </a:p>
          <a:p>
            <a:pPr marL="285750" lvl="0" indent="-285750">
              <a:buFont typeface="Arial" panose="020B0604020202020204" pitchFamily="34" charset="0"/>
              <a:buChar char="•"/>
            </a:pPr>
            <a:r>
              <a:rPr lang="vi-VN" sz="1800" dirty="0" smtClean="0">
                <a:latin typeface="+mj-lt"/>
              </a:rPr>
              <a:t>Domain : vùng chứa các project, user( và group)</a:t>
            </a:r>
          </a:p>
          <a:p>
            <a:pPr marL="285750" lvl="0" indent="-285750">
              <a:buFont typeface="Arial" panose="020B0604020202020204" pitchFamily="34" charset="0"/>
              <a:buChar char="•"/>
            </a:pPr>
            <a:r>
              <a:rPr lang="vi-VN" sz="1800" dirty="0" smtClean="0">
                <a:latin typeface="+mj-lt"/>
              </a:rPr>
              <a:t>Role: quản lý vai trò( chỉ định, ủy quyền cho đối tượng user)</a:t>
            </a:r>
          </a:p>
          <a:p>
            <a:pPr lvl="0"/>
            <a:r>
              <a:rPr lang="vi-VN" sz="1800" dirty="0">
                <a:solidFill>
                  <a:schemeClr val="dk1"/>
                </a:solidFill>
                <a:latin typeface="+mj-lt"/>
                <a:ea typeface="Calibri"/>
                <a:cs typeface="Calibri"/>
                <a:sym typeface="Calibri"/>
              </a:rPr>
              <a:t> </a:t>
            </a:r>
            <a:r>
              <a:rPr lang="vi-VN" sz="1800" dirty="0" smtClean="0">
                <a:solidFill>
                  <a:schemeClr val="dk1"/>
                </a:solidFill>
                <a:latin typeface="+mj-lt"/>
                <a:ea typeface="Calibri"/>
                <a:cs typeface="Calibri"/>
                <a:sym typeface="Calibri"/>
              </a:rPr>
              <a:t>   </a:t>
            </a:r>
            <a:r>
              <a:rPr lang="vi-VN" sz="1800" dirty="0" smtClean="0">
                <a:solidFill>
                  <a:schemeClr val="dk1"/>
                </a:solidFill>
                <a:latin typeface="Calibri"/>
                <a:ea typeface="Calibri"/>
                <a:cs typeface="Calibri"/>
                <a:sym typeface="Calibri"/>
              </a:rPr>
              <a:t>VD:openstack </a:t>
            </a:r>
            <a:r>
              <a:rPr lang="vi-VN" sz="1800" dirty="0">
                <a:solidFill>
                  <a:schemeClr val="dk1"/>
                </a:solidFill>
                <a:latin typeface="Calibri"/>
                <a:ea typeface="Calibri"/>
                <a:cs typeface="Calibri"/>
                <a:sym typeface="Calibri"/>
              </a:rPr>
              <a:t>role add --project service --user </a:t>
            </a:r>
            <a:r>
              <a:rPr lang="vi-VN" sz="1800" dirty="0" smtClean="0">
                <a:solidFill>
                  <a:schemeClr val="dk1"/>
                </a:solidFill>
                <a:latin typeface="Calibri"/>
                <a:ea typeface="Calibri"/>
                <a:cs typeface="Calibri"/>
                <a:sym typeface="Calibri"/>
              </a:rPr>
              <a:t>nova admin</a:t>
            </a:r>
            <a:r>
              <a:rPr lang="vi-VN" sz="1800" dirty="0">
                <a:solidFill>
                  <a:schemeClr val="dk1"/>
                </a:solidFill>
                <a:latin typeface="Calibri"/>
                <a:ea typeface="Calibri"/>
                <a:cs typeface="Calibri"/>
                <a:sym typeface="Calibri"/>
              </a:rPr>
              <a:t> </a:t>
            </a:r>
            <a:endParaRPr lang="vi-VN" sz="1800" dirty="0" smtClean="0">
              <a:solidFill>
                <a:schemeClr val="dk1"/>
              </a:solidFill>
              <a:latin typeface="Calibri"/>
              <a:ea typeface="Calibri"/>
              <a:cs typeface="Calibri"/>
              <a:sym typeface="Calibri"/>
            </a:endParaRPr>
          </a:p>
          <a:p>
            <a:pPr lvl="0"/>
            <a:r>
              <a:rPr lang="vi-VN" sz="1800" dirty="0">
                <a:solidFill>
                  <a:schemeClr val="dk1"/>
                </a:solidFill>
                <a:latin typeface="Calibri"/>
                <a:ea typeface="Calibri"/>
                <a:cs typeface="Calibri"/>
                <a:sym typeface="Calibri"/>
              </a:rPr>
              <a:t> </a:t>
            </a:r>
            <a:endParaRPr lang="vi-VN" sz="1800" dirty="0" smtClean="0">
              <a:latin typeface="+mj-lt"/>
            </a:endParaRPr>
          </a:p>
        </p:txBody>
      </p:sp>
      <p:pic>
        <p:nvPicPr>
          <p:cNvPr id="6" name="Picture 5"/>
          <p:cNvPicPr>
            <a:picLocks noChangeAspect="1"/>
          </p:cNvPicPr>
          <p:nvPr/>
        </p:nvPicPr>
        <p:blipFill>
          <a:blip r:embed="rId3"/>
          <a:stretch>
            <a:fillRect/>
          </a:stretch>
        </p:blipFill>
        <p:spPr>
          <a:xfrm>
            <a:off x="6421523" y="1144397"/>
            <a:ext cx="5349704" cy="1208278"/>
          </a:xfrm>
          <a:prstGeom prst="rect">
            <a:avLst/>
          </a:prstGeom>
        </p:spPr>
      </p:pic>
      <p:pic>
        <p:nvPicPr>
          <p:cNvPr id="7" name="Picture 6"/>
          <p:cNvPicPr>
            <a:picLocks noChangeAspect="1"/>
          </p:cNvPicPr>
          <p:nvPr/>
        </p:nvPicPr>
        <p:blipFill>
          <a:blip r:embed="rId4"/>
          <a:stretch>
            <a:fillRect/>
          </a:stretch>
        </p:blipFill>
        <p:spPr>
          <a:xfrm>
            <a:off x="6421523" y="2553887"/>
            <a:ext cx="5349704" cy="1114501"/>
          </a:xfrm>
          <a:prstGeom prst="rect">
            <a:avLst/>
          </a:prstGeom>
        </p:spPr>
      </p:pic>
      <p:pic>
        <p:nvPicPr>
          <p:cNvPr id="8" name="Picture 7"/>
          <p:cNvPicPr>
            <a:picLocks noChangeAspect="1"/>
          </p:cNvPicPr>
          <p:nvPr/>
        </p:nvPicPr>
        <p:blipFill>
          <a:blip r:embed="rId5"/>
          <a:stretch>
            <a:fillRect/>
          </a:stretch>
        </p:blipFill>
        <p:spPr>
          <a:xfrm>
            <a:off x="6421523" y="3869600"/>
            <a:ext cx="5349704" cy="2103302"/>
          </a:xfrm>
          <a:prstGeom prst="rect">
            <a:avLst/>
          </a:prstGeom>
        </p:spPr>
      </p:pic>
    </p:spTree>
    <p:extLst>
      <p:ext uri="{BB962C8B-B14F-4D97-AF65-F5344CB8AC3E}">
        <p14:creationId xmlns:p14="http://schemas.microsoft.com/office/powerpoint/2010/main" val="668490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3" name="Rectangle 2"/>
          <p:cNvSpPr/>
          <p:nvPr/>
        </p:nvSpPr>
        <p:spPr>
          <a:xfrm>
            <a:off x="732001" y="195027"/>
            <a:ext cx="1943161" cy="400110"/>
          </a:xfrm>
          <a:prstGeom prst="rect">
            <a:avLst/>
          </a:prstGeom>
        </p:spPr>
        <p:txBody>
          <a:bodyPr wrap="none">
            <a:spAutoFit/>
          </a:bodyPr>
          <a:lstStyle/>
          <a:p>
            <a:pPr lvl="0"/>
            <a:r>
              <a:rPr lang="vi-VN" sz="2000" b="1" dirty="0" smtClean="0">
                <a:solidFill>
                  <a:srgbClr val="FF0000"/>
                </a:solidFill>
                <a:latin typeface="Roboto"/>
                <a:ea typeface="Roboto"/>
                <a:cs typeface="Roboto"/>
                <a:sym typeface="Roboto"/>
              </a:rPr>
              <a:t>Image( Glance)</a:t>
            </a:r>
            <a:endParaRPr lang="vi-VN" sz="2000" b="1" dirty="0">
              <a:solidFill>
                <a:srgbClr val="FF0000"/>
              </a:solidFill>
              <a:latin typeface="Roboto"/>
              <a:ea typeface="Roboto"/>
              <a:cs typeface="Roboto"/>
              <a:sym typeface="Roboto"/>
            </a:endParaRPr>
          </a:p>
        </p:txBody>
      </p:sp>
      <p:sp>
        <p:nvSpPr>
          <p:cNvPr id="4" name="Google Shape;314;gaa0a808131_0_0"/>
          <p:cNvSpPr txBox="1"/>
          <p:nvPr/>
        </p:nvSpPr>
        <p:spPr>
          <a:xfrm>
            <a:off x="732001" y="875294"/>
            <a:ext cx="8965452" cy="4180475"/>
          </a:xfrm>
          <a:prstGeom prst="rect">
            <a:avLst/>
          </a:prstGeom>
          <a:noFill/>
          <a:ln>
            <a:noFill/>
          </a:ln>
        </p:spPr>
        <p:txBody>
          <a:bodyPr spcFirstLastPara="1" wrap="square" lIns="91425" tIns="91425" rIns="91425" bIns="91425" anchor="t" anchorCtr="0">
            <a:noAutofit/>
          </a:bodyPr>
          <a:lstStyle/>
          <a:p>
            <a:pPr marL="285750" lvl="0" indent="-285750">
              <a:buFontTx/>
              <a:buChar char="-"/>
            </a:pPr>
            <a:r>
              <a:rPr lang="vi-VN" sz="1800" dirty="0" smtClean="0">
                <a:latin typeface="+mj-lt"/>
              </a:rPr>
              <a:t>Dịch </a:t>
            </a:r>
            <a:r>
              <a:rPr lang="vi-VN" sz="1800" dirty="0">
                <a:latin typeface="+mj-lt"/>
              </a:rPr>
              <a:t>vụ Image cho phép người </a:t>
            </a:r>
            <a:r>
              <a:rPr lang="vi-VN" sz="1800" dirty="0" smtClean="0">
                <a:latin typeface="+mj-lt"/>
              </a:rPr>
              <a:t>dùng trải nghiệm, </a:t>
            </a:r>
            <a:r>
              <a:rPr lang="vi-VN" sz="1800" dirty="0">
                <a:latin typeface="+mj-lt"/>
              </a:rPr>
              <a:t>đăng ký và truy xuất image máy </a:t>
            </a:r>
            <a:r>
              <a:rPr lang="vi-VN" sz="1800" dirty="0" smtClean="0">
                <a:latin typeface="+mj-lt"/>
              </a:rPr>
              <a:t>ảo</a:t>
            </a:r>
          </a:p>
          <a:p>
            <a:pPr lvl="0"/>
            <a:endParaRPr lang="vi-VN" sz="1800" dirty="0" smtClean="0">
              <a:latin typeface="+mj-lt"/>
            </a:endParaRPr>
          </a:p>
          <a:p>
            <a:pPr marL="285750" lvl="0" indent="-285750">
              <a:buFontTx/>
              <a:buChar char="-"/>
            </a:pPr>
            <a:r>
              <a:rPr lang="vi-VN" sz="1800" dirty="0" smtClean="0">
                <a:solidFill>
                  <a:schemeClr val="dk1"/>
                </a:solidFill>
                <a:latin typeface="+mj-lt"/>
                <a:ea typeface="Calibri"/>
                <a:cs typeface="Calibri"/>
                <a:sym typeface="Calibri"/>
              </a:rPr>
              <a:t>  </a:t>
            </a:r>
            <a:r>
              <a:rPr lang="en-US" sz="1800" dirty="0">
                <a:latin typeface="Times New Roman" panose="02020603050405020304" pitchFamily="18" charset="0"/>
                <a:cs typeface="Times New Roman" panose="02020603050405020304" pitchFamily="18" charset="0"/>
              </a:rPr>
              <a:t>Image Service API </a:t>
            </a:r>
            <a:r>
              <a:rPr lang="en-US" sz="1800" dirty="0" err="1">
                <a:latin typeface="Times New Roman" panose="02020603050405020304" pitchFamily="18" charset="0"/>
                <a:cs typeface="Times New Roman" panose="02020603050405020304" pitchFamily="18" charset="0"/>
              </a:rPr>
              <a:t>cung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diện</a:t>
            </a:r>
            <a:r>
              <a:rPr lang="en-US" sz="1800" dirty="0">
                <a:latin typeface="Times New Roman" panose="02020603050405020304" pitchFamily="18" charset="0"/>
                <a:cs typeface="Times New Roman" panose="02020603050405020304" pitchFamily="18" charset="0"/>
              </a:rPr>
              <a:t> REST </a:t>
            </a:r>
            <a:r>
              <a:rPr lang="en-US" sz="1800" dirty="0" err="1">
                <a:latin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tin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image ổ </a:t>
            </a:r>
            <a:r>
              <a:rPr lang="en-US" sz="1800" dirty="0" err="1">
                <a:latin typeface="Times New Roman" panose="02020603050405020304" pitchFamily="18" charset="0"/>
                <a:cs typeface="Times New Roman" panose="02020603050405020304" pitchFamily="18" charset="0"/>
              </a:rPr>
              <a:t>đĩa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client </a:t>
            </a:r>
            <a:r>
              <a:rPr lang="en-US" sz="1800" dirty="0" err="1">
                <a:latin typeface="Times New Roman" panose="02020603050405020304" pitchFamily="18" charset="0"/>
                <a:cs typeface="Times New Roman" panose="02020603050405020304" pitchFamily="18" charset="0"/>
              </a:rPr>
              <a:t>tải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image sang server </a:t>
            </a:r>
            <a:r>
              <a:rPr lang="en-US" sz="1800" dirty="0" err="1" smtClean="0">
                <a:latin typeface="Times New Roman" panose="02020603050405020304" pitchFamily="18" charset="0"/>
                <a:cs typeface="Times New Roman" panose="02020603050405020304" pitchFamily="18" charset="0"/>
              </a:rPr>
              <a:t>mới</a:t>
            </a:r>
            <a:endParaRPr lang="vi-VN" sz="1800" dirty="0" smtClean="0">
              <a:latin typeface="Times New Roman" panose="02020603050405020304" pitchFamily="18" charset="0"/>
              <a:cs typeface="Times New Roman" panose="02020603050405020304" pitchFamily="18" charset="0"/>
            </a:endParaRPr>
          </a:p>
          <a:p>
            <a:pPr lvl="0"/>
            <a:endParaRPr lang="vi-VN" sz="1800" dirty="0" smtClean="0">
              <a:latin typeface="Times New Roman" panose="02020603050405020304" pitchFamily="18" charset="0"/>
              <a:cs typeface="Times New Roman" panose="02020603050405020304" pitchFamily="18" charset="0"/>
            </a:endParaRPr>
          </a:p>
          <a:p>
            <a:pPr marL="285750" lvl="0" indent="-285750">
              <a:buFontTx/>
              <a:buChar char="-"/>
            </a:pPr>
            <a:r>
              <a:rPr lang="vi-VN" sz="1800" dirty="0">
                <a:latin typeface="+mj-lt"/>
              </a:rPr>
              <a:t> lưu </a:t>
            </a:r>
            <a:r>
              <a:rPr lang="vi-VN" sz="1800" dirty="0" smtClean="0">
                <a:latin typeface="+mj-lt"/>
              </a:rPr>
              <a:t>trữ Image </a:t>
            </a:r>
            <a:r>
              <a:rPr lang="vi-VN" sz="1800" dirty="0">
                <a:latin typeface="+mj-lt"/>
              </a:rPr>
              <a:t>máy ảo được tạo sẵn thông qua dịch vụ Image ở nhiều vị trí khác nhau, từ hệ thống tệp đơn giản đến hệ thống lưu trữ đối tượng như OpenStack Object </a:t>
            </a:r>
            <a:r>
              <a:rPr lang="vi-VN" sz="1800" dirty="0" smtClean="0">
                <a:latin typeface="+mj-lt"/>
              </a:rPr>
              <a:t>Storage</a:t>
            </a:r>
          </a:p>
          <a:p>
            <a:pPr marL="285750" lvl="0" indent="-285750">
              <a:buFontTx/>
              <a:buChar char="-"/>
            </a:pPr>
            <a:endParaRPr lang="vi-VN" sz="1800" dirty="0" smtClean="0">
              <a:latin typeface="+mj-lt"/>
            </a:endParaRPr>
          </a:p>
          <a:p>
            <a:r>
              <a:rPr lang="vi-VN" sz="1800" dirty="0" smtClean="0">
                <a:latin typeface="+mj-lt"/>
              </a:rPr>
              <a:t>- Tạo</a:t>
            </a:r>
            <a:r>
              <a:rPr lang="vi-VN" sz="1800" dirty="0">
                <a:latin typeface="+mj-lt"/>
              </a:rPr>
              <a:t>, lưu trữ, sử dụng image</a:t>
            </a:r>
          </a:p>
          <a:p>
            <a:pPr marL="285750" indent="-285750">
              <a:buFont typeface="Arial" panose="020B0604020202020204" pitchFamily="34" charset="0"/>
              <a:buChar char="•"/>
            </a:pPr>
            <a:r>
              <a:rPr lang="vi-VN" sz="1800" dirty="0" smtClean="0">
                <a:latin typeface="+mj-lt"/>
              </a:rPr>
              <a:t>Tạo Image</a:t>
            </a:r>
          </a:p>
          <a:p>
            <a:r>
              <a:rPr lang="vi-VN" sz="1800" dirty="0" smtClean="0">
                <a:latin typeface="+mj-lt"/>
              </a:rPr>
              <a:t>     Download image : ví dụ download image cirros 0.4.0:</a:t>
            </a:r>
          </a:p>
          <a:p>
            <a:r>
              <a:rPr lang="vi-VN" sz="1600" i="1" dirty="0" smtClean="0">
                <a:latin typeface="+mj-lt"/>
              </a:rPr>
              <a:t>Wget </a:t>
            </a:r>
            <a:r>
              <a:rPr lang="vi-VN" sz="1600" i="1" dirty="0" smtClean="0">
                <a:latin typeface="+mj-lt"/>
                <a:hlinkClick r:id="rId2"/>
              </a:rPr>
              <a:t>http://dowload.cirros-cloud.net/0.4.0/cirros-0.4.0-x86_64-disk.img</a:t>
            </a:r>
            <a:endParaRPr lang="vi-VN" sz="1600" i="1" dirty="0" smtClean="0">
              <a:latin typeface="+mj-lt"/>
            </a:endParaRPr>
          </a:p>
          <a:p>
            <a:r>
              <a:rPr lang="vi-VN" sz="1600" dirty="0">
                <a:latin typeface="+mj-lt"/>
              </a:rPr>
              <a:t> </a:t>
            </a:r>
            <a:r>
              <a:rPr lang="vi-VN" sz="1600" dirty="0" smtClean="0">
                <a:latin typeface="+mj-lt"/>
              </a:rPr>
              <a:t>    Upload image:</a:t>
            </a:r>
          </a:p>
          <a:p>
            <a:r>
              <a:rPr lang="en-US" sz="1600" i="1" dirty="0" smtClean="0">
                <a:solidFill>
                  <a:srgbClr val="24292E"/>
                </a:solidFill>
                <a:latin typeface="Times New Roman" panose="02020603050405020304" pitchFamily="18" charset="0"/>
                <a:cs typeface="Times New Roman" panose="02020603050405020304" pitchFamily="18" charset="0"/>
              </a:rPr>
              <a:t>glance </a:t>
            </a:r>
            <a:r>
              <a:rPr lang="en-US" sz="1600" i="1" dirty="0">
                <a:solidFill>
                  <a:srgbClr val="24292E"/>
                </a:solidFill>
                <a:latin typeface="Times New Roman" panose="02020603050405020304" pitchFamily="18" charset="0"/>
                <a:cs typeface="Times New Roman" panose="02020603050405020304" pitchFamily="18" charset="0"/>
              </a:rPr>
              <a:t>image-create --name "</a:t>
            </a:r>
            <a:r>
              <a:rPr lang="en-US" sz="1600" i="1" dirty="0" err="1">
                <a:solidFill>
                  <a:srgbClr val="24292E"/>
                </a:solidFill>
                <a:latin typeface="Times New Roman" panose="02020603050405020304" pitchFamily="18" charset="0"/>
                <a:cs typeface="Times New Roman" panose="02020603050405020304" pitchFamily="18" charset="0"/>
              </a:rPr>
              <a:t>cirros</a:t>
            </a:r>
            <a:r>
              <a:rPr lang="en-US" sz="1600" i="1" dirty="0">
                <a:solidFill>
                  <a:srgbClr val="24292E"/>
                </a:solidFill>
                <a:latin typeface="Times New Roman" panose="02020603050405020304" pitchFamily="18" charset="0"/>
                <a:cs typeface="Times New Roman" panose="02020603050405020304" pitchFamily="18" charset="0"/>
              </a:rPr>
              <a:t>" --file cirros-0.4.0-x86_64-disk.img --disk-format qcow2 --container-format bare --visibility </a:t>
            </a:r>
            <a:r>
              <a:rPr lang="vi-VN" sz="1600" i="1" dirty="0" smtClean="0">
                <a:solidFill>
                  <a:srgbClr val="24292E"/>
                </a:solidFill>
                <a:latin typeface="Times New Roman" panose="02020603050405020304" pitchFamily="18" charset="0"/>
                <a:cs typeface="Times New Roman" panose="02020603050405020304" pitchFamily="18" charset="0"/>
              </a:rPr>
              <a:t>public</a:t>
            </a:r>
            <a:endParaRPr lang="vi-VN" sz="1600" i="1" dirty="0" smtClean="0">
              <a:latin typeface="Times New Roman" panose="02020603050405020304" pitchFamily="18" charset="0"/>
              <a:cs typeface="Times New Roman" panose="02020603050405020304" pitchFamily="18" charset="0"/>
            </a:endParaRPr>
          </a:p>
          <a:p>
            <a:r>
              <a:rPr lang="vi-VN" sz="1800" dirty="0"/>
              <a:t/>
            </a:r>
            <a:br>
              <a:rPr lang="vi-VN" sz="1800" dirty="0"/>
            </a:br>
            <a:endParaRPr lang="vi-VN" sz="1800" dirty="0" smtClean="0">
              <a:latin typeface="+mj-lt"/>
            </a:endParaRPr>
          </a:p>
        </p:txBody>
      </p:sp>
    </p:spTree>
    <p:extLst>
      <p:ext uri="{BB962C8B-B14F-4D97-AF65-F5344CB8AC3E}">
        <p14:creationId xmlns:p14="http://schemas.microsoft.com/office/powerpoint/2010/main" val="2432741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3" name="Rectangle 2"/>
          <p:cNvSpPr/>
          <p:nvPr/>
        </p:nvSpPr>
        <p:spPr>
          <a:xfrm>
            <a:off x="876298" y="244833"/>
            <a:ext cx="1920065" cy="400110"/>
          </a:xfrm>
          <a:prstGeom prst="rect">
            <a:avLst/>
          </a:prstGeom>
        </p:spPr>
        <p:txBody>
          <a:bodyPr wrap="square">
            <a:spAutoFit/>
          </a:bodyPr>
          <a:lstStyle/>
          <a:p>
            <a:r>
              <a:rPr lang="vi-VN" sz="2000" b="1" dirty="0" smtClean="0">
                <a:solidFill>
                  <a:srgbClr val="FF0000"/>
                </a:solidFill>
                <a:latin typeface="Roboto"/>
                <a:ea typeface="Roboto"/>
                <a:cs typeface="Roboto"/>
                <a:sym typeface="Roboto"/>
              </a:rPr>
              <a:t>Image(Glance</a:t>
            </a:r>
            <a:r>
              <a:rPr lang="vi-VN" b="1" dirty="0" smtClean="0">
                <a:solidFill>
                  <a:srgbClr val="FF0000"/>
                </a:solidFill>
                <a:latin typeface="Roboto"/>
                <a:ea typeface="Roboto"/>
                <a:cs typeface="Roboto"/>
                <a:sym typeface="Roboto"/>
              </a:rPr>
              <a:t>)</a:t>
            </a:r>
            <a:endParaRPr lang="en-US" dirty="0"/>
          </a:p>
        </p:txBody>
      </p:sp>
      <p:sp>
        <p:nvSpPr>
          <p:cNvPr id="4" name="Rectangle 3"/>
          <p:cNvSpPr/>
          <p:nvPr/>
        </p:nvSpPr>
        <p:spPr>
          <a:xfrm>
            <a:off x="634597" y="862324"/>
            <a:ext cx="1524776" cy="369332"/>
          </a:xfrm>
          <a:prstGeom prst="rect">
            <a:avLst/>
          </a:prstGeom>
        </p:spPr>
        <p:txBody>
          <a:bodyPr wrap="none">
            <a:spAutoFit/>
          </a:bodyPr>
          <a:lstStyle/>
          <a:p>
            <a:r>
              <a:rPr lang="vi-VN" sz="1800" dirty="0" smtClean="0">
                <a:latin typeface="+mj-lt"/>
              </a:rPr>
              <a:t>Lưu trữ Image</a:t>
            </a:r>
            <a:endParaRPr lang="en-US" sz="1800" dirty="0">
              <a:latin typeface="+mj-lt"/>
            </a:endParaRPr>
          </a:p>
        </p:txBody>
      </p:sp>
      <p:pic>
        <p:nvPicPr>
          <p:cNvPr id="6" name="Picture 5"/>
          <p:cNvPicPr>
            <a:picLocks noChangeAspect="1"/>
          </p:cNvPicPr>
          <p:nvPr/>
        </p:nvPicPr>
        <p:blipFill>
          <a:blip r:embed="rId2"/>
          <a:stretch>
            <a:fillRect/>
          </a:stretch>
        </p:blipFill>
        <p:spPr>
          <a:xfrm>
            <a:off x="440091" y="1449037"/>
            <a:ext cx="5288738" cy="1595367"/>
          </a:xfrm>
          <a:prstGeom prst="rect">
            <a:avLst/>
          </a:prstGeom>
        </p:spPr>
      </p:pic>
      <p:pic>
        <p:nvPicPr>
          <p:cNvPr id="7" name="Picture 6"/>
          <p:cNvPicPr>
            <a:picLocks noChangeAspect="1"/>
          </p:cNvPicPr>
          <p:nvPr/>
        </p:nvPicPr>
        <p:blipFill>
          <a:blip r:embed="rId3"/>
          <a:stretch>
            <a:fillRect/>
          </a:stretch>
        </p:blipFill>
        <p:spPr>
          <a:xfrm>
            <a:off x="5975498" y="444888"/>
            <a:ext cx="6034008" cy="4935186"/>
          </a:xfrm>
          <a:prstGeom prst="rect">
            <a:avLst/>
          </a:prstGeom>
        </p:spPr>
      </p:pic>
      <p:pic>
        <p:nvPicPr>
          <p:cNvPr id="8" name="Picture 7"/>
          <p:cNvPicPr>
            <a:picLocks noChangeAspect="1"/>
          </p:cNvPicPr>
          <p:nvPr/>
        </p:nvPicPr>
        <p:blipFill>
          <a:blip r:embed="rId4"/>
          <a:stretch>
            <a:fillRect/>
          </a:stretch>
        </p:blipFill>
        <p:spPr>
          <a:xfrm>
            <a:off x="440091" y="3666607"/>
            <a:ext cx="5288738" cy="2735817"/>
          </a:xfrm>
          <a:prstGeom prst="rect">
            <a:avLst/>
          </a:prstGeom>
        </p:spPr>
      </p:pic>
      <p:sp>
        <p:nvSpPr>
          <p:cNvPr id="10" name="Rectangle 9"/>
          <p:cNvSpPr/>
          <p:nvPr/>
        </p:nvSpPr>
        <p:spPr>
          <a:xfrm>
            <a:off x="732379" y="3220472"/>
            <a:ext cx="1564254" cy="369332"/>
          </a:xfrm>
          <a:prstGeom prst="rect">
            <a:avLst/>
          </a:prstGeom>
        </p:spPr>
        <p:txBody>
          <a:bodyPr wrap="square">
            <a:spAutoFit/>
          </a:bodyPr>
          <a:lstStyle/>
          <a:p>
            <a:r>
              <a:rPr lang="vi-VN" sz="1800" dirty="0" smtClean="0">
                <a:latin typeface="+mj-lt"/>
              </a:rPr>
              <a:t>Xóa image</a:t>
            </a:r>
            <a:endParaRPr lang="en-US" sz="1800" dirty="0">
              <a:latin typeface="+mj-lt"/>
            </a:endParaRPr>
          </a:p>
        </p:txBody>
      </p:sp>
      <p:sp>
        <p:nvSpPr>
          <p:cNvPr id="11" name="Rectangle 10"/>
          <p:cNvSpPr/>
          <p:nvPr/>
        </p:nvSpPr>
        <p:spPr>
          <a:xfrm>
            <a:off x="7860203" y="5628697"/>
            <a:ext cx="1592103" cy="369332"/>
          </a:xfrm>
          <a:prstGeom prst="rect">
            <a:avLst/>
          </a:prstGeom>
        </p:spPr>
        <p:txBody>
          <a:bodyPr wrap="none">
            <a:spAutoFit/>
          </a:bodyPr>
          <a:lstStyle/>
          <a:p>
            <a:r>
              <a:rPr lang="vi-VN" sz="1800" dirty="0" smtClean="0">
                <a:latin typeface="+mj-lt"/>
              </a:rPr>
              <a:t>Sử dụng Image</a:t>
            </a:r>
            <a:endParaRPr lang="en-US" sz="1800" dirty="0">
              <a:latin typeface="+mj-lt"/>
            </a:endParaRPr>
          </a:p>
        </p:txBody>
      </p:sp>
    </p:spTree>
    <p:extLst>
      <p:ext uri="{BB962C8B-B14F-4D97-AF65-F5344CB8AC3E}">
        <p14:creationId xmlns:p14="http://schemas.microsoft.com/office/powerpoint/2010/main" val="609653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958</Words>
  <Application>Microsoft Office PowerPoint</Application>
  <PresentationFormat>Widescreen</PresentationFormat>
  <Paragraphs>170</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Times New Roman</vt:lpstr>
      <vt:lpstr>Wingdings</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Van Vuong</dc:creator>
  <cp:lastModifiedBy>ADMIN</cp:lastModifiedBy>
  <cp:revision>20</cp:revision>
  <dcterms:created xsi:type="dcterms:W3CDTF">2020-10-07T02:39:49Z</dcterms:created>
  <dcterms:modified xsi:type="dcterms:W3CDTF">2021-01-18T02:57:54Z</dcterms:modified>
</cp:coreProperties>
</file>